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87" r:id="rId2"/>
    <p:sldId id="288" r:id="rId3"/>
    <p:sldId id="257" r:id="rId4"/>
    <p:sldId id="259" r:id="rId5"/>
    <p:sldId id="289" r:id="rId6"/>
    <p:sldId id="290" r:id="rId7"/>
    <p:sldId id="291" r:id="rId8"/>
    <p:sldId id="292" r:id="rId9"/>
    <p:sldId id="293" r:id="rId10"/>
    <p:sldId id="279" r:id="rId11"/>
    <p:sldId id="260" r:id="rId12"/>
    <p:sldId id="261" r:id="rId13"/>
    <p:sldId id="263" r:id="rId14"/>
    <p:sldId id="269" r:id="rId15"/>
    <p:sldId id="273" r:id="rId16"/>
    <p:sldId id="272" r:id="rId17"/>
    <p:sldId id="274" r:id="rId18"/>
    <p:sldId id="275" r:id="rId19"/>
    <p:sldId id="276" r:id="rId20"/>
    <p:sldId id="277" r:id="rId21"/>
    <p:sldId id="278" r:id="rId22"/>
    <p:sldId id="282" r:id="rId23"/>
    <p:sldId id="283" r:id="rId24"/>
    <p:sldId id="280" r:id="rId25"/>
    <p:sldId id="281" r:id="rId26"/>
    <p:sldId id="284" r:id="rId27"/>
    <p:sldId id="285" r:id="rId28"/>
    <p:sldId id="286" r:id="rId29"/>
    <p:sldId id="294" r:id="rId30"/>
    <p:sldId id="295" r:id="rId31"/>
    <p:sldId id="296" r:id="rId32"/>
    <p:sldId id="297" r:id="rId33"/>
    <p:sldId id="298" r:id="rId34"/>
    <p:sldId id="299" r:id="rId35"/>
    <p:sldId id="30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8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152BAE-99A8-4C46-A619-8CD90794C8F6}" type="datetimeFigureOut">
              <a:rPr lang="en-GB" smtClean="0"/>
              <a:t>29/04/2022</a:t>
            </a:fld>
            <a:endParaRPr lang="en-GB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EA5896-0C53-49B5-9F02-CE99D7150E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4875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8390C17-749C-464C-AC7B-C837BA53ED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24D65E9-3655-4EA2-AD6A-FBA6AE20BE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GB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7C0B424-937A-4BF1-8C4C-375F9EE85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3E73E-A2A3-4E22-8402-E10B9D12BA91}" type="datetimeFigureOut">
              <a:rPr lang="en-GB" smtClean="0"/>
              <a:t>29/04/2022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6B30BEC-29DA-41D6-9FAD-906373162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441D375-F843-4ED6-9309-22A53D73D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D306C-CA3D-4168-9899-37CA77CAC0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197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5088716-FF76-497B-AEF9-6628EE845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F06D6DB6-3357-439C-A96C-0BAB688110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CE97A1B-8032-4E1A-B118-5C0A0DFA9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3E73E-A2A3-4E22-8402-E10B9D12BA91}" type="datetimeFigureOut">
              <a:rPr lang="en-GB" smtClean="0"/>
              <a:t>29/04/2022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CFBDBA8-9C88-45C5-8513-EBDBD38A8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ABE9294-70C3-4558-8D77-A031FEA35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D306C-CA3D-4168-9899-37CA77CAC0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145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184B83E8-27DD-4338-9BB1-EDFC8B3449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5D730181-612C-4E45-A778-17A41F2815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A3C6FA3-8EA3-454C-B0F6-846F503FE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3E73E-A2A3-4E22-8402-E10B9D12BA91}" type="datetimeFigureOut">
              <a:rPr lang="en-GB" smtClean="0"/>
              <a:t>29/04/2022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DBD98D8-748C-4F47-AC91-902CE6172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3967D57-9C71-4C32-98E4-D9357CEEA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D306C-CA3D-4168-9899-37CA77CAC0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3659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4E5CF42-7222-4252-AA49-FC40AA37E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B8626A0-D4AC-4702-AC97-5B60C8C3E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092C052-C540-46CC-8D25-2B271331D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3E73E-A2A3-4E22-8402-E10B9D12BA91}" type="datetimeFigureOut">
              <a:rPr lang="en-GB" smtClean="0"/>
              <a:t>29/04/2022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7B7B205-4BD5-48E6-8FDC-A074E3327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A8DFB8F-11EE-4BCA-8EDC-48E899E4A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D306C-CA3D-4168-9899-37CA77CAC0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9101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7214243-2C12-44BF-93C9-7D1F643FB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34BA132-7BD5-400C-9DFC-B01E5CF24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C1FBFFF-45FA-48DD-8B52-8AD925577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3E73E-A2A3-4E22-8402-E10B9D12BA91}" type="datetimeFigureOut">
              <a:rPr lang="en-GB" smtClean="0"/>
              <a:t>29/04/2022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579C674-82F7-4150-B03F-B01A22153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41A53DA-3BEC-4F19-9594-A0FD08272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D306C-CA3D-4168-9899-37CA77CAC0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6293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7D7A068-358A-459E-92E4-A7AC4CE6E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44672F0-CEFA-4E83-98CA-1DB9E9C0BA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0A753F0F-412E-487C-8C3F-166CFF6570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2B3B169-D7DA-4CDF-91B6-903D40994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3E73E-A2A3-4E22-8402-E10B9D12BA91}" type="datetimeFigureOut">
              <a:rPr lang="en-GB" smtClean="0"/>
              <a:t>29/04/2022</a:t>
            </a:fld>
            <a:endParaRPr lang="en-GB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BB43D7B-6FB7-42B0-BC83-9E907EF08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A692C00-019B-485E-9356-F5610E16A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D306C-CA3D-4168-9899-37CA77CAC0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819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C689042-8515-4D11-86F9-DC8A0165A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A26018AC-55C5-45EC-8491-184C34932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226DBEC-B470-41ED-8F0E-81982C104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9BBA3E0E-06A4-4FB4-8326-7141237B39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ACCE65A5-EBEF-4FF0-A5CE-CA1F7B6771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6C6C0133-8BE1-4FFF-8C27-22520BEEE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3E73E-A2A3-4E22-8402-E10B9D12BA91}" type="datetimeFigureOut">
              <a:rPr lang="en-GB" smtClean="0"/>
              <a:t>29/04/2022</a:t>
            </a:fld>
            <a:endParaRPr lang="en-GB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2BBFA037-C160-4326-863A-FAC44AD91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D5CBEF2-9FC6-41A8-8F25-9F0FDA10A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D306C-CA3D-4168-9899-37CA77CAC0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566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3C9FEDC-5C11-499D-BD76-B1F684C4D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AE9BF858-1971-4997-AB88-606FA36F2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3E73E-A2A3-4E22-8402-E10B9D12BA91}" type="datetimeFigureOut">
              <a:rPr lang="en-GB" smtClean="0"/>
              <a:t>29/04/2022</a:t>
            </a:fld>
            <a:endParaRPr lang="en-GB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64627B8-E530-4A19-BE07-A9B122734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DE11B77-2F73-470D-8577-028BD70CD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D306C-CA3D-4168-9899-37CA77CAC0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9325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BC6B1094-A71E-463A-B043-5E7F7B34D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3E73E-A2A3-4E22-8402-E10B9D12BA91}" type="datetimeFigureOut">
              <a:rPr lang="en-GB" smtClean="0"/>
              <a:t>29/04/2022</a:t>
            </a:fld>
            <a:endParaRPr lang="en-GB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6C3DB563-6AF7-4899-9B70-5278EB65A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DD44830-AD6F-480A-B3C5-166FEF77A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D306C-CA3D-4168-9899-37CA77CAC0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932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94FD93-D834-45D9-9BA7-587EBCA00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282D574-57CA-4AF1-A5B7-90A55D9D5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75151A1B-A012-4382-9930-F99C54AFA5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E3D56E0-32B9-401E-AF0B-846C45650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3E73E-A2A3-4E22-8402-E10B9D12BA91}" type="datetimeFigureOut">
              <a:rPr lang="en-GB" smtClean="0"/>
              <a:t>29/04/2022</a:t>
            </a:fld>
            <a:endParaRPr lang="en-GB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74EA6B6-A187-44FB-AF04-C7B678AC8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CA56969-616E-43DD-ADCE-C98C0E341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D306C-CA3D-4168-9899-37CA77CAC0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54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2E9CA9-62A7-4A35-8E9B-785F68F1A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F147DB2F-B146-48A7-B388-859D6FB0B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E8B5EE3E-3475-4FBE-9778-43F0093B0C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C7D0D93-B27F-48C5-86BA-F76F67F35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3E73E-A2A3-4E22-8402-E10B9D12BA91}" type="datetimeFigureOut">
              <a:rPr lang="en-GB" smtClean="0"/>
              <a:t>29/04/2022</a:t>
            </a:fld>
            <a:endParaRPr lang="en-GB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6A266BC-E56D-4213-95F5-9AA159D49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05BC53A6-20C3-4702-B9AE-C1CDD696E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D306C-CA3D-4168-9899-37CA77CAC0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34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F25F332B-C869-4BFF-8F50-0114D793B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Mintacím szerkesztése</a:t>
            </a:r>
            <a:endParaRPr lang="en-GB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B70AC2A-D848-4762-A39F-BF3294104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GB" dirty="0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A7EBA63-5C72-448B-A2B1-E0FAFAF7A4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03E73E-A2A3-4E22-8402-E10B9D12BA91}" type="datetimeFigureOut">
              <a:rPr lang="en-GB" smtClean="0"/>
              <a:t>29/04/2022</a:t>
            </a:fld>
            <a:endParaRPr lang="en-GB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5637B92-787E-439A-BBE5-8FB875C759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30A89B7-34A4-4E3A-ACFC-FF7AC047A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4D306C-CA3D-4168-9899-37CA77CAC0E1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4F891FDD-D95F-41B3-ACB8-63F97CC252B0}"/>
              </a:ext>
            </a:extLst>
          </p:cNvPr>
          <p:cNvSpPr/>
          <p:nvPr userDrawn="1"/>
        </p:nvSpPr>
        <p:spPr>
          <a:xfrm>
            <a:off x="30000" y="18000"/>
            <a:ext cx="12132000" cy="6840000"/>
          </a:xfrm>
          <a:prstGeom prst="rect">
            <a:avLst/>
          </a:prstGeom>
          <a:noFill/>
          <a:ln w="76200">
            <a:solidFill>
              <a:schemeClr val="bg2">
                <a:lumMod val="10000"/>
              </a:schemeClr>
            </a:solidFill>
          </a:ln>
          <a:effectLst>
            <a:outerShdw blurRad="63500" sx="99000" sy="99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FBF3F5BF-81A0-44DA-9F54-C5874D32366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91" y="136525"/>
            <a:ext cx="1308606" cy="1292248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234ECDE0-9558-4486-910B-470024A2BC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32" b="-2465"/>
          <a:stretch/>
        </p:blipFill>
        <p:spPr>
          <a:xfrm>
            <a:off x="650992" y="1169310"/>
            <a:ext cx="1308606" cy="326932"/>
          </a:xfrm>
          <a:prstGeom prst="rect">
            <a:avLst/>
          </a:prstGeom>
          <a:ln>
            <a:noFill/>
          </a:ln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3459805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753F180-C42C-4828-9A4A-8F0C6B71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400" dirty="0"/>
              <a:t>		</a:t>
            </a:r>
            <a:br>
              <a:rPr lang="en-GB" sz="4400" dirty="0"/>
            </a:b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F97BCEE-C013-4C4E-827A-E24A6C4BF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3016" y="1813049"/>
            <a:ext cx="7600951" cy="2101726"/>
          </a:xfrm>
        </p:spPr>
        <p:txBody>
          <a:bodyPr>
            <a:normAutofit fontScale="925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404040"/>
                </a:solidFill>
              </a:rPr>
              <a:t>Most online businesses already have their own website.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404040"/>
                </a:solidFill>
              </a:rPr>
              <a:t>A webshop requires much less maintenance cost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404040"/>
                </a:solidFill>
              </a:rPr>
              <a:t>With a webshop a business can reach a much higher audience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404040"/>
                </a:solidFill>
              </a:rPr>
              <a:t>Making a website for a business can be considered a standard requirement</a:t>
            </a:r>
          </a:p>
          <a:p>
            <a:endParaRPr lang="hu-HU" sz="2000" dirty="0">
              <a:solidFill>
                <a:srgbClr val="404040"/>
              </a:solidFill>
            </a:endParaRPr>
          </a:p>
          <a:p>
            <a:endParaRPr lang="hu-HU" sz="2000" dirty="0">
              <a:solidFill>
                <a:srgbClr val="404040"/>
              </a:solidFill>
            </a:endParaRPr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BB6A1BE4-74F4-4139-946B-D5B786B12430}"/>
              </a:ext>
            </a:extLst>
          </p:cNvPr>
          <p:cNvSpPr txBox="1">
            <a:spLocks/>
          </p:cNvSpPr>
          <p:nvPr/>
        </p:nvSpPr>
        <p:spPr>
          <a:xfrm>
            <a:off x="1524000" y="487486"/>
            <a:ext cx="9144000" cy="84711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>
              <a:defRPr/>
            </a:pPr>
            <a:r>
              <a:rPr lang="hu-HU" sz="6000" kern="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      </a:t>
            </a:r>
            <a:r>
              <a:rPr lang="en-GB" sz="5400" dirty="0">
                <a:solidFill>
                  <a:srgbClr val="404040"/>
                </a:solidFill>
              </a:rPr>
              <a:t>Why are we making a webshop?</a:t>
            </a:r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F56988C3-69C4-4421-9F78-FC61B75C905C}"/>
              </a:ext>
            </a:extLst>
          </p:cNvPr>
          <p:cNvCxnSpPr>
            <a:cxnSpLocks/>
          </p:cNvCxnSpPr>
          <p:nvPr/>
        </p:nvCxnSpPr>
        <p:spPr>
          <a:xfrm>
            <a:off x="3681756" y="1238247"/>
            <a:ext cx="586347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artalom helye 2">
            <a:extLst>
              <a:ext uri="{FF2B5EF4-FFF2-40B4-BE49-F238E27FC236}">
                <a16:creationId xmlns:a16="http://schemas.microsoft.com/office/drawing/2014/main" id="{0A7BCA7C-42FB-4240-A145-2F6FFCBA8E1A}"/>
              </a:ext>
            </a:extLst>
          </p:cNvPr>
          <p:cNvSpPr txBox="1">
            <a:spLocks/>
          </p:cNvSpPr>
          <p:nvPr/>
        </p:nvSpPr>
        <p:spPr>
          <a:xfrm>
            <a:off x="2813015" y="4268788"/>
            <a:ext cx="7600951" cy="21017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200" dirty="0">
                <a:solidFill>
                  <a:srgbClr val="404040"/>
                </a:solidFill>
              </a:rPr>
              <a:t>Conclusion:</a:t>
            </a:r>
          </a:p>
          <a:p>
            <a:pPr marL="0" indent="0" algn="just">
              <a:buNone/>
            </a:pPr>
            <a:r>
              <a:rPr lang="en-GB" sz="2400" dirty="0">
                <a:solidFill>
                  <a:srgbClr val="404040"/>
                </a:solidFill>
              </a:rPr>
              <a:t>Today every business should consider having an online platform,</a:t>
            </a:r>
          </a:p>
          <a:p>
            <a:pPr marL="0" indent="0" algn="just">
              <a:buNone/>
            </a:pPr>
            <a:r>
              <a:rPr lang="en-GB" sz="2400" dirty="0">
                <a:solidFill>
                  <a:srgbClr val="404040"/>
                </a:solidFill>
              </a:rPr>
              <a:t>because it makes the difference,</a:t>
            </a:r>
          </a:p>
          <a:p>
            <a:pPr marL="0" indent="0" algn="just">
              <a:buNone/>
            </a:pPr>
            <a:r>
              <a:rPr lang="en-GB" sz="2400" dirty="0">
                <a:solidFill>
                  <a:srgbClr val="404040"/>
                </a:solidFill>
              </a:rPr>
              <a:t>nowadays this fact is widely recognised and more and more</a:t>
            </a:r>
          </a:p>
          <a:p>
            <a:pPr marL="0" indent="0" algn="just">
              <a:buNone/>
            </a:pPr>
            <a:r>
              <a:rPr lang="en-GB" sz="2400" dirty="0">
                <a:solidFill>
                  <a:srgbClr val="404040"/>
                </a:solidFill>
              </a:rPr>
              <a:t>sites are being created to offer a place for online transactions</a:t>
            </a:r>
            <a:r>
              <a:rPr lang="hu-HU" sz="2400" dirty="0">
                <a:solidFill>
                  <a:srgbClr val="404040"/>
                </a:solidFill>
              </a:rPr>
              <a:t>.</a:t>
            </a:r>
          </a:p>
          <a:p>
            <a:endParaRPr lang="hu-HU" sz="20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44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041B513-B0AE-4DD9-8FE4-AA43E9DC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endParaRPr lang="en-GB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8C9B8F-14E2-4006-969C-CF5971390AFA}"/>
              </a:ext>
            </a:extLst>
          </p:cNvPr>
          <p:cNvSpPr txBox="1">
            <a:spLocks noChangeArrowheads="1"/>
          </p:cNvSpPr>
          <p:nvPr/>
        </p:nvSpPr>
        <p:spPr>
          <a:xfrm>
            <a:off x="1126265" y="1706400"/>
            <a:ext cx="5041900" cy="4802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Backend showcase</a:t>
            </a:r>
            <a:endParaRPr lang="tr-T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Font typeface="Wingdings" pitchFamily="2" charset="2"/>
              <a:buChar char="v"/>
              <a:defRPr/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 &amp; Verify Account</a:t>
            </a:r>
          </a:p>
          <a:p>
            <a:pPr lvl="1">
              <a:buFont typeface="Wingdings" pitchFamily="2" charset="2"/>
              <a:buChar char="v"/>
              <a:defRPr/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Login &amp; Authentication</a:t>
            </a:r>
          </a:p>
          <a:p>
            <a:pPr lvl="1">
              <a:buFont typeface="Wingdings" pitchFamily="2" charset="2"/>
              <a:buChar char="v"/>
              <a:defRPr/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 Request &amp; Change</a:t>
            </a:r>
          </a:p>
          <a:p>
            <a:pPr lvl="1">
              <a:buFont typeface="Wingdings" pitchFamily="2" charset="2"/>
              <a:buChar char="v"/>
              <a:defRPr/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WishList</a:t>
            </a:r>
          </a:p>
          <a:p>
            <a:pPr lvl="1">
              <a:buFont typeface="Wingdings" pitchFamily="2" charset="2"/>
              <a:buChar char="v"/>
              <a:defRPr/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Orders</a:t>
            </a:r>
          </a:p>
          <a:p>
            <a:pPr lvl="1">
              <a:buFont typeface="Wingdings" pitchFamily="2" charset="2"/>
              <a:buChar char="v"/>
              <a:defRPr/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Reviews</a:t>
            </a:r>
          </a:p>
          <a:p>
            <a:pPr lvl="1">
              <a:buFont typeface="Wingdings" pitchFamily="2" charset="2"/>
              <a:buChar char="v"/>
              <a:defRPr/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</a:t>
            </a:r>
          </a:p>
          <a:p>
            <a:pPr lvl="2">
              <a:buFont typeface="Wingdings" pitchFamily="2" charset="2"/>
              <a:buChar char="v"/>
              <a:defRPr/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 a new product</a:t>
            </a:r>
          </a:p>
          <a:p>
            <a:pPr lvl="2">
              <a:buFont typeface="Wingdings" pitchFamily="2" charset="2"/>
              <a:buChar char="v"/>
              <a:defRPr/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Modifying a product</a:t>
            </a:r>
          </a:p>
          <a:p>
            <a:pPr lvl="2">
              <a:buFont typeface="Wingdings" pitchFamily="2" charset="2"/>
              <a:buChar char="v"/>
              <a:defRPr/>
            </a:pPr>
            <a:r>
              <a:rPr lang="en-GB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Deleting a product</a:t>
            </a:r>
          </a:p>
          <a:p>
            <a:pPr lvl="1">
              <a:buFont typeface="Wingdings" pitchFamily="2" charset="2"/>
              <a:buChar char="v"/>
              <a:defRPr/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</a:p>
          <a:p>
            <a:pPr lvl="1">
              <a:buFont typeface="Wingdings" pitchFamily="2" charset="2"/>
              <a:buChar char="v"/>
              <a:defRPr/>
            </a:pPr>
            <a:endParaRPr lang="tr-T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9D7174E-E43D-4323-A79E-C01EB10CC4B6}"/>
              </a:ext>
            </a:extLst>
          </p:cNvPr>
          <p:cNvSpPr txBox="1">
            <a:spLocks noChangeArrowheads="1"/>
          </p:cNvSpPr>
          <p:nvPr/>
        </p:nvSpPr>
        <p:spPr>
          <a:xfrm>
            <a:off x="6023835" y="1690688"/>
            <a:ext cx="5041900" cy="4802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Conclusion</a:t>
            </a:r>
            <a:endParaRPr lang="tr-T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Font typeface="Wingdings" pitchFamily="2" charset="2"/>
              <a:buChar char="v"/>
              <a:defRPr/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Difficulties</a:t>
            </a:r>
          </a:p>
          <a:p>
            <a:pPr lvl="1">
              <a:buFont typeface="Wingdings" pitchFamily="2" charset="2"/>
              <a:buChar char="v"/>
              <a:defRPr/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I’ve learned</a:t>
            </a:r>
          </a:p>
          <a:p>
            <a:pPr lvl="1">
              <a:buFont typeface="Wingdings" pitchFamily="2" charset="2"/>
              <a:buChar char="v"/>
              <a:defRPr/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Future project plans / improvements</a:t>
            </a:r>
          </a:p>
        </p:txBody>
      </p:sp>
    </p:spTree>
    <p:extLst>
      <p:ext uri="{BB962C8B-B14F-4D97-AF65-F5344CB8AC3E}">
        <p14:creationId xmlns:p14="http://schemas.microsoft.com/office/powerpoint/2010/main" val="139626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7C21C9-7C9C-4C95-BE06-301051055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286"/>
            <a:ext cx="9144000" cy="847114"/>
          </a:xfrm>
          <a:ln>
            <a:noFill/>
          </a:ln>
        </p:spPr>
        <p:txBody>
          <a:bodyPr anchor="ctr">
            <a:normAutofit fontScale="90000"/>
          </a:bodyPr>
          <a:lstStyle/>
          <a:p>
            <a:r>
              <a:rPr lang="en-GB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showcase</a:t>
            </a:r>
            <a:endParaRPr lang="en-GB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2C955F0C-2D0A-42E1-9674-A9AFB46D71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14400"/>
            <a:ext cx="9144000" cy="545352"/>
          </a:xfrm>
        </p:spPr>
        <p:txBody>
          <a:bodyPr>
            <a:normAutofit lnSpcReduction="10000"/>
          </a:bodyPr>
          <a:lstStyle/>
          <a:p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 &amp; Verify Account</a:t>
            </a:r>
            <a:endParaRPr lang="en-GB" sz="3600" dirty="0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67B72B84-2E81-4645-92BA-59A24301A3AF}"/>
              </a:ext>
            </a:extLst>
          </p:cNvPr>
          <p:cNvCxnSpPr>
            <a:cxnSpLocks/>
          </p:cNvCxnSpPr>
          <p:nvPr/>
        </p:nvCxnSpPr>
        <p:spPr>
          <a:xfrm>
            <a:off x="3167406" y="914400"/>
            <a:ext cx="586347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Kép 5" descr="A képen szöveg látható&#10;&#10;Automatikusan generált leírás">
            <a:extLst>
              <a:ext uri="{FF2B5EF4-FFF2-40B4-BE49-F238E27FC236}">
                <a16:creationId xmlns:a16="http://schemas.microsoft.com/office/drawing/2014/main" id="{5422F4C5-3618-4295-86B4-3650F2475B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43"/>
          <a:stretch/>
        </p:blipFill>
        <p:spPr bwMode="auto">
          <a:xfrm>
            <a:off x="555115" y="1890480"/>
            <a:ext cx="5038725" cy="2374810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C2E2FF05-73BE-4AAD-92DE-0C68B06F37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7" b="25330"/>
          <a:stretch/>
        </p:blipFill>
        <p:spPr bwMode="auto">
          <a:xfrm>
            <a:off x="6510880" y="5096487"/>
            <a:ext cx="5039995" cy="1223437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Kép 14" descr="A képen szöveg látható&#10;&#10;Automatikusan generált leírás">
            <a:extLst>
              <a:ext uri="{FF2B5EF4-FFF2-40B4-BE49-F238E27FC236}">
                <a16:creationId xmlns:a16="http://schemas.microsoft.com/office/drawing/2014/main" id="{BCE12F8D-C494-4820-8DC8-41071482C3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36" y="5096487"/>
            <a:ext cx="5043104" cy="1224754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17" name="Kép 16" descr="A képen szöveg látható&#10;&#10;Automatikusan generált leírás">
            <a:extLst>
              <a:ext uri="{FF2B5EF4-FFF2-40B4-BE49-F238E27FC236}">
                <a16:creationId xmlns:a16="http://schemas.microsoft.com/office/drawing/2014/main" id="{5F39D9DB-73CA-47A5-905A-D17D27E617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542" y="1890598"/>
            <a:ext cx="5040333" cy="2374692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176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7C21C9-7C9C-4C95-BE06-301051055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286"/>
            <a:ext cx="9144000" cy="847114"/>
          </a:xfrm>
          <a:ln>
            <a:noFill/>
          </a:ln>
        </p:spPr>
        <p:txBody>
          <a:bodyPr anchor="ctr">
            <a:normAutofit fontScale="90000"/>
          </a:bodyPr>
          <a:lstStyle/>
          <a:p>
            <a:r>
              <a:rPr lang="en-GB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showcase</a:t>
            </a:r>
            <a:endParaRPr lang="en-GB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2C955F0C-2D0A-42E1-9674-A9AFB46D71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914400"/>
            <a:ext cx="9144000" cy="545352"/>
          </a:xfrm>
        </p:spPr>
        <p:txBody>
          <a:bodyPr>
            <a:normAutofit lnSpcReduction="10000"/>
          </a:bodyPr>
          <a:lstStyle/>
          <a:p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 &amp; Verify Account</a:t>
            </a:r>
            <a:endParaRPr lang="en-GB" sz="3600" dirty="0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67B72B84-2E81-4645-92BA-59A24301A3AF}"/>
              </a:ext>
            </a:extLst>
          </p:cNvPr>
          <p:cNvCxnSpPr>
            <a:cxnSpLocks/>
          </p:cNvCxnSpPr>
          <p:nvPr/>
        </p:nvCxnSpPr>
        <p:spPr>
          <a:xfrm>
            <a:off x="3167406" y="914400"/>
            <a:ext cx="586347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Kép 8" descr="A képen szöveg látható&#10;&#10;Automatikusan generált leírás">
            <a:extLst>
              <a:ext uri="{FF2B5EF4-FFF2-40B4-BE49-F238E27FC236}">
                <a16:creationId xmlns:a16="http://schemas.microsoft.com/office/drawing/2014/main" id="{E2888EDE-36FE-445E-8275-3B64F8AA45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0" b="19836"/>
          <a:stretch/>
        </p:blipFill>
        <p:spPr>
          <a:xfrm>
            <a:off x="6425427" y="1843844"/>
            <a:ext cx="5210902" cy="1768476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12" name="Kép 11" descr="A képen szöveg látható&#10;&#10;Automatikusan generált leírás">
            <a:extLst>
              <a:ext uri="{FF2B5EF4-FFF2-40B4-BE49-F238E27FC236}">
                <a16:creationId xmlns:a16="http://schemas.microsoft.com/office/drawing/2014/main" id="{F201B88F-61FD-4AFF-8A24-0546F251A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232" y="4086526"/>
            <a:ext cx="6163535" cy="2476846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14" name="Kép 13" descr="A képen szöveg látható&#10;&#10;Automatikusan generált leírás">
            <a:extLst>
              <a:ext uri="{FF2B5EF4-FFF2-40B4-BE49-F238E27FC236}">
                <a16:creationId xmlns:a16="http://schemas.microsoft.com/office/drawing/2014/main" id="{EC4DEF3E-70B6-42E1-801B-2683CB2FC0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8961"/>
          <a:stretch/>
        </p:blipFill>
        <p:spPr>
          <a:xfrm>
            <a:off x="561954" y="1843844"/>
            <a:ext cx="5210903" cy="1768476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16" name="Nyíl: jobbra mutató 15">
            <a:extLst>
              <a:ext uri="{FF2B5EF4-FFF2-40B4-BE49-F238E27FC236}">
                <a16:creationId xmlns:a16="http://schemas.microsoft.com/office/drawing/2014/main" id="{A235FFDA-5BBC-4CC6-9CC7-24A4D5D0299B}"/>
              </a:ext>
            </a:extLst>
          </p:cNvPr>
          <p:cNvSpPr/>
          <p:nvPr/>
        </p:nvSpPr>
        <p:spPr>
          <a:xfrm>
            <a:off x="5906049" y="2528638"/>
            <a:ext cx="423795" cy="398888"/>
          </a:xfrm>
          <a:prstGeom prst="rightArrow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Nyíl: jobbra mutató 19">
            <a:extLst>
              <a:ext uri="{FF2B5EF4-FFF2-40B4-BE49-F238E27FC236}">
                <a16:creationId xmlns:a16="http://schemas.microsoft.com/office/drawing/2014/main" id="{55EDEF9D-9E99-4F09-B0D0-96F8BF20EA18}"/>
              </a:ext>
            </a:extLst>
          </p:cNvPr>
          <p:cNvSpPr/>
          <p:nvPr/>
        </p:nvSpPr>
        <p:spPr>
          <a:xfrm rot="5400000">
            <a:off x="7836921" y="3649979"/>
            <a:ext cx="423795" cy="398888"/>
          </a:xfrm>
          <a:prstGeom prst="rightArrow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180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7C21C9-7C9C-4C95-BE06-301051055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286"/>
            <a:ext cx="9144000" cy="847114"/>
          </a:xfrm>
          <a:ln>
            <a:noFill/>
          </a:ln>
        </p:spPr>
        <p:txBody>
          <a:bodyPr anchor="ctr">
            <a:normAutofit fontScale="90000"/>
          </a:bodyPr>
          <a:lstStyle/>
          <a:p>
            <a:r>
              <a:rPr lang="en-GB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showcase</a:t>
            </a:r>
            <a:endParaRPr lang="en-GB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2C955F0C-2D0A-42E1-9674-A9AFB46D71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14645"/>
            <a:ext cx="9144000" cy="545352"/>
          </a:xfrm>
        </p:spPr>
        <p:txBody>
          <a:bodyPr>
            <a:normAutofit lnSpcReduction="10000"/>
          </a:bodyPr>
          <a:lstStyle/>
          <a:p>
            <a:r>
              <a:rPr lang="hu-HU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Login</a:t>
            </a: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hu-HU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Authentication</a:t>
            </a:r>
            <a:endParaRPr lang="en-GB" sz="3600" dirty="0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67B72B84-2E81-4645-92BA-59A24301A3AF}"/>
              </a:ext>
            </a:extLst>
          </p:cNvPr>
          <p:cNvCxnSpPr>
            <a:cxnSpLocks/>
          </p:cNvCxnSpPr>
          <p:nvPr/>
        </p:nvCxnSpPr>
        <p:spPr>
          <a:xfrm>
            <a:off x="3167406" y="914400"/>
            <a:ext cx="586347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Kép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37"/>
          <a:stretch/>
        </p:blipFill>
        <p:spPr>
          <a:xfrm>
            <a:off x="6498302" y="1907978"/>
            <a:ext cx="5028407" cy="2088000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15" name="Kép 14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23" r="13547" b="23026"/>
          <a:stretch/>
        </p:blipFill>
        <p:spPr>
          <a:xfrm>
            <a:off x="6535047" y="5931579"/>
            <a:ext cx="4996800" cy="374400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16" name="Kép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65" r="11242" b="33632"/>
          <a:stretch/>
        </p:blipFill>
        <p:spPr>
          <a:xfrm>
            <a:off x="651199" y="5931579"/>
            <a:ext cx="4996800" cy="373073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17" name="Kép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3" t="4950" b="18232"/>
          <a:stretch/>
        </p:blipFill>
        <p:spPr>
          <a:xfrm>
            <a:off x="6535047" y="4217158"/>
            <a:ext cx="4991662" cy="1440000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18" name="Kép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7"/>
          <a:stretch/>
        </p:blipFill>
        <p:spPr>
          <a:xfrm>
            <a:off x="646506" y="1907978"/>
            <a:ext cx="5020064" cy="2088000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20" name="Kép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0" r="50066" b="18232"/>
          <a:stretch/>
        </p:blipFill>
        <p:spPr>
          <a:xfrm>
            <a:off x="668241" y="4230679"/>
            <a:ext cx="4998329" cy="1440000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888248DB-8B7C-4356-95E1-DF0A59B5BB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3" t="24686" b="18232"/>
          <a:stretch/>
        </p:blipFill>
        <p:spPr>
          <a:xfrm>
            <a:off x="674908" y="4584910"/>
            <a:ext cx="4991662" cy="1070033"/>
          </a:xfrm>
          <a:prstGeom prst="rect">
            <a:avLst/>
          </a:prstGeom>
          <a:effectLst/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C23439CD-F253-4169-9722-4F571A001A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82" r="50066" b="18232"/>
          <a:stretch/>
        </p:blipFill>
        <p:spPr>
          <a:xfrm>
            <a:off x="6535047" y="4649543"/>
            <a:ext cx="4998329" cy="102113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04941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7C21C9-7C9C-4C95-BE06-301051055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286"/>
            <a:ext cx="9144000" cy="847114"/>
          </a:xfrm>
          <a:ln>
            <a:noFill/>
          </a:ln>
        </p:spPr>
        <p:txBody>
          <a:bodyPr anchor="ctr">
            <a:normAutofit fontScale="90000"/>
          </a:bodyPr>
          <a:lstStyle/>
          <a:p>
            <a:r>
              <a:rPr lang="en-GB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showcase</a:t>
            </a:r>
            <a:endParaRPr lang="en-GB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2C955F0C-2D0A-42E1-9674-A9AFB46D71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14400"/>
            <a:ext cx="9144000" cy="545352"/>
          </a:xfrm>
        </p:spPr>
        <p:txBody>
          <a:bodyPr>
            <a:normAutofit lnSpcReduction="10000"/>
          </a:bodyPr>
          <a:lstStyle/>
          <a:p>
            <a:r>
              <a:rPr lang="hu-HU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Login</a:t>
            </a: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hu-HU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Authentication</a:t>
            </a:r>
            <a:endParaRPr lang="en-GB" sz="3600" dirty="0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67B72B84-2E81-4645-92BA-59A24301A3AF}"/>
              </a:ext>
            </a:extLst>
          </p:cNvPr>
          <p:cNvCxnSpPr>
            <a:cxnSpLocks/>
          </p:cNvCxnSpPr>
          <p:nvPr/>
        </p:nvCxnSpPr>
        <p:spPr>
          <a:xfrm>
            <a:off x="3167406" y="914400"/>
            <a:ext cx="586347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Kép 7" descr="A képen szöveg látható&#10;&#10;Automatikusan generált leírás">
            <a:extLst>
              <a:ext uri="{FF2B5EF4-FFF2-40B4-BE49-F238E27FC236}">
                <a16:creationId xmlns:a16="http://schemas.microsoft.com/office/drawing/2014/main" id="{F89302C8-448F-4D57-B5BB-B60FF5DE4D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0" r="5467"/>
          <a:stretch/>
        </p:blipFill>
        <p:spPr>
          <a:xfrm>
            <a:off x="272845" y="3456342"/>
            <a:ext cx="6223205" cy="1514686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12" name="Kép 11" descr="A képen szöveg látható&#10;&#10;Automatikusan generált leírás">
            <a:extLst>
              <a:ext uri="{FF2B5EF4-FFF2-40B4-BE49-F238E27FC236}">
                <a16:creationId xmlns:a16="http://schemas.microsoft.com/office/drawing/2014/main" id="{BE1E88DD-5AB0-471F-A6D6-E701FC85B1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6" t="34974" r="15250" b="57659"/>
          <a:stretch/>
        </p:blipFill>
        <p:spPr>
          <a:xfrm>
            <a:off x="6751321" y="4001753"/>
            <a:ext cx="5267052" cy="216000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6CC5F4B3-6E7C-4246-B0E2-797A23AEB5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882"/>
          <a:stretch/>
        </p:blipFill>
        <p:spPr>
          <a:xfrm>
            <a:off x="272847" y="1851497"/>
            <a:ext cx="6223204" cy="1457528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8B47408F-F093-4A94-844A-B5E8DC6CC4C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8" r="45011" b="17454"/>
          <a:stretch/>
        </p:blipFill>
        <p:spPr>
          <a:xfrm>
            <a:off x="272844" y="5121334"/>
            <a:ext cx="6223205" cy="1563076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18" name="Kép 17" descr="A képen szöveg látható&#10;&#10;Automatikusan generált leírás">
            <a:extLst>
              <a:ext uri="{FF2B5EF4-FFF2-40B4-BE49-F238E27FC236}">
                <a16:creationId xmlns:a16="http://schemas.microsoft.com/office/drawing/2014/main" id="{988A150B-4611-4872-BAEB-98FD7AACFF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5" t="88619" r="38703" b="4014"/>
          <a:stretch/>
        </p:blipFill>
        <p:spPr>
          <a:xfrm>
            <a:off x="7116987" y="2416369"/>
            <a:ext cx="4436501" cy="216000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20" name="Kép 19" descr="A képen szöveg látható&#10;&#10;Automatikusan generált leírás">
            <a:extLst>
              <a:ext uri="{FF2B5EF4-FFF2-40B4-BE49-F238E27FC236}">
                <a16:creationId xmlns:a16="http://schemas.microsoft.com/office/drawing/2014/main" id="{5F9235DB-2051-425F-A079-3DAB592315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6" t="8941" r="11729" b="84707"/>
          <a:stretch/>
        </p:blipFill>
        <p:spPr>
          <a:xfrm>
            <a:off x="6751323" y="5293167"/>
            <a:ext cx="5167831" cy="182734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17" name="Téglalap 16">
            <a:extLst>
              <a:ext uri="{FF2B5EF4-FFF2-40B4-BE49-F238E27FC236}">
                <a16:creationId xmlns:a16="http://schemas.microsoft.com/office/drawing/2014/main" id="{A3FE5BF2-8C9D-49E9-BBD6-42F02A698121}"/>
              </a:ext>
            </a:extLst>
          </p:cNvPr>
          <p:cNvSpPr/>
          <p:nvPr/>
        </p:nvSpPr>
        <p:spPr>
          <a:xfrm>
            <a:off x="871671" y="2235200"/>
            <a:ext cx="3461047" cy="1808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églalap 20">
            <a:extLst>
              <a:ext uri="{FF2B5EF4-FFF2-40B4-BE49-F238E27FC236}">
                <a16:creationId xmlns:a16="http://schemas.microsoft.com/office/drawing/2014/main" id="{1073C9EB-374C-446A-AFE8-725205009E23}"/>
              </a:ext>
            </a:extLst>
          </p:cNvPr>
          <p:cNvSpPr/>
          <p:nvPr/>
        </p:nvSpPr>
        <p:spPr>
          <a:xfrm>
            <a:off x="330651" y="3602287"/>
            <a:ext cx="1263199" cy="1808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églalap 21">
            <a:extLst>
              <a:ext uri="{FF2B5EF4-FFF2-40B4-BE49-F238E27FC236}">
                <a16:creationId xmlns:a16="http://schemas.microsoft.com/office/drawing/2014/main" id="{BABE818A-780A-4A32-B3F9-A2C17025E8B2}"/>
              </a:ext>
            </a:extLst>
          </p:cNvPr>
          <p:cNvSpPr/>
          <p:nvPr/>
        </p:nvSpPr>
        <p:spPr>
          <a:xfrm>
            <a:off x="660400" y="4774858"/>
            <a:ext cx="5638800" cy="1808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" name="Egyenes összekötő nyíllal 25">
            <a:extLst>
              <a:ext uri="{FF2B5EF4-FFF2-40B4-BE49-F238E27FC236}">
                <a16:creationId xmlns:a16="http://schemas.microsoft.com/office/drawing/2014/main" id="{69213C48-0BC5-4AF7-8595-330890A91868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4332718" y="2325641"/>
            <a:ext cx="2784269" cy="19872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gyenes összekötő nyíllal 26">
            <a:extLst>
              <a:ext uri="{FF2B5EF4-FFF2-40B4-BE49-F238E27FC236}">
                <a16:creationId xmlns:a16="http://schemas.microsoft.com/office/drawing/2014/main" id="{D75A757E-DD01-43C9-86D6-C3530FC79860}"/>
              </a:ext>
            </a:extLst>
          </p:cNvPr>
          <p:cNvCxnSpPr>
            <a:cxnSpLocks/>
            <a:stCxn id="21" idx="3"/>
            <a:endCxn id="12" idx="1"/>
          </p:cNvCxnSpPr>
          <p:nvPr/>
        </p:nvCxnSpPr>
        <p:spPr>
          <a:xfrm>
            <a:off x="1593850" y="3692728"/>
            <a:ext cx="5157471" cy="41702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nyíllal 28">
            <a:extLst>
              <a:ext uri="{FF2B5EF4-FFF2-40B4-BE49-F238E27FC236}">
                <a16:creationId xmlns:a16="http://schemas.microsoft.com/office/drawing/2014/main" id="{AD801A31-F4E9-4532-BCFF-6519DD83EC54}"/>
              </a:ext>
            </a:extLst>
          </p:cNvPr>
          <p:cNvCxnSpPr>
            <a:cxnSpLocks/>
            <a:stCxn id="32" idx="3"/>
            <a:endCxn id="20" idx="1"/>
          </p:cNvCxnSpPr>
          <p:nvPr/>
        </p:nvCxnSpPr>
        <p:spPr>
          <a:xfrm>
            <a:off x="2768600" y="5222388"/>
            <a:ext cx="3982723" cy="1621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églalap 31">
            <a:extLst>
              <a:ext uri="{FF2B5EF4-FFF2-40B4-BE49-F238E27FC236}">
                <a16:creationId xmlns:a16="http://schemas.microsoft.com/office/drawing/2014/main" id="{9250658C-0AE5-42C7-99B4-698E7686C224}"/>
              </a:ext>
            </a:extLst>
          </p:cNvPr>
          <p:cNvSpPr/>
          <p:nvPr/>
        </p:nvSpPr>
        <p:spPr>
          <a:xfrm>
            <a:off x="1784349" y="5131947"/>
            <a:ext cx="984251" cy="1808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524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7C21C9-7C9C-4C95-BE06-301051055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286"/>
            <a:ext cx="9144000" cy="847114"/>
          </a:xfrm>
          <a:ln>
            <a:noFill/>
          </a:ln>
        </p:spPr>
        <p:txBody>
          <a:bodyPr anchor="ctr">
            <a:normAutofit fontScale="90000"/>
          </a:bodyPr>
          <a:lstStyle/>
          <a:p>
            <a:r>
              <a:rPr lang="en-GB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showcase</a:t>
            </a:r>
            <a:endParaRPr lang="en-GB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2C955F0C-2D0A-42E1-9674-A9AFB46D71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2315" y="914400"/>
            <a:ext cx="7948269" cy="545352"/>
          </a:xfrm>
        </p:spPr>
        <p:txBody>
          <a:bodyPr>
            <a:normAutofit lnSpcReduction="10000"/>
          </a:bodyPr>
          <a:lstStyle/>
          <a:p>
            <a:pPr lvl="1">
              <a:defRPr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 Request &amp; Change</a:t>
            </a:r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67B72B84-2E81-4645-92BA-59A24301A3AF}"/>
              </a:ext>
            </a:extLst>
          </p:cNvPr>
          <p:cNvCxnSpPr>
            <a:cxnSpLocks/>
          </p:cNvCxnSpPr>
          <p:nvPr/>
        </p:nvCxnSpPr>
        <p:spPr>
          <a:xfrm>
            <a:off x="3167406" y="914400"/>
            <a:ext cx="586347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Kép 8" descr="A képen szöveg, képernyőkép, monitor, képernyő látható&#10;&#10;Automatikusan generált leírás">
            <a:extLst>
              <a:ext uri="{FF2B5EF4-FFF2-40B4-BE49-F238E27FC236}">
                <a16:creationId xmlns:a16="http://schemas.microsoft.com/office/drawing/2014/main" id="{B3251A0C-F9A6-47FE-9190-72EA135D9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20" y="1861749"/>
            <a:ext cx="5040333" cy="2906712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11" name="Kép 10" descr="A képen szöveg látható&#10;&#10;Automatikusan generált leírás">
            <a:extLst>
              <a:ext uri="{FF2B5EF4-FFF2-40B4-BE49-F238E27FC236}">
                <a16:creationId xmlns:a16="http://schemas.microsoft.com/office/drawing/2014/main" id="{7463C76F-63E4-4E5F-9582-1E2505BF1B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59"/>
          <a:stretch/>
        </p:blipFill>
        <p:spPr>
          <a:xfrm>
            <a:off x="6709985" y="1861749"/>
            <a:ext cx="5039995" cy="2906712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38" name="Kép 37">
            <a:extLst>
              <a:ext uri="{FF2B5EF4-FFF2-40B4-BE49-F238E27FC236}">
                <a16:creationId xmlns:a16="http://schemas.microsoft.com/office/drawing/2014/main" id="{37CFCABD-3174-4334-B9FB-CC4768A51F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3" b="12622"/>
          <a:stretch/>
        </p:blipFill>
        <p:spPr>
          <a:xfrm>
            <a:off x="442355" y="5251009"/>
            <a:ext cx="5039995" cy="1400810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39" name="Kép 38" descr="A képen szöveg látható&#10;&#10;Automatikusan generált leírás">
            <a:extLst>
              <a:ext uri="{FF2B5EF4-FFF2-40B4-BE49-F238E27FC236}">
                <a16:creationId xmlns:a16="http://schemas.microsoft.com/office/drawing/2014/main" id="{12390C1B-D12F-40D4-9165-69242F6FF0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647" y="5223219"/>
            <a:ext cx="5040333" cy="1399323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40" name="Nyíl: jobbra mutató 39">
            <a:extLst>
              <a:ext uri="{FF2B5EF4-FFF2-40B4-BE49-F238E27FC236}">
                <a16:creationId xmlns:a16="http://schemas.microsoft.com/office/drawing/2014/main" id="{167AC915-F8B6-4984-B69C-7CD945B25D6E}"/>
              </a:ext>
            </a:extLst>
          </p:cNvPr>
          <p:cNvSpPr/>
          <p:nvPr/>
        </p:nvSpPr>
        <p:spPr>
          <a:xfrm>
            <a:off x="5802919" y="3044225"/>
            <a:ext cx="586160" cy="486585"/>
          </a:xfrm>
          <a:prstGeom prst="rightArrow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Nyíl: jobbra mutató 40">
            <a:extLst>
              <a:ext uri="{FF2B5EF4-FFF2-40B4-BE49-F238E27FC236}">
                <a16:creationId xmlns:a16="http://schemas.microsoft.com/office/drawing/2014/main" id="{729598FE-4C9E-4C20-9EBF-30AFC3B6823B}"/>
              </a:ext>
            </a:extLst>
          </p:cNvPr>
          <p:cNvSpPr/>
          <p:nvPr/>
        </p:nvSpPr>
        <p:spPr>
          <a:xfrm rot="5400000">
            <a:off x="9033965" y="4796396"/>
            <a:ext cx="423795" cy="398888"/>
          </a:xfrm>
          <a:prstGeom prst="rightArrow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Nyíl: jobbra mutató 41">
            <a:extLst>
              <a:ext uri="{FF2B5EF4-FFF2-40B4-BE49-F238E27FC236}">
                <a16:creationId xmlns:a16="http://schemas.microsoft.com/office/drawing/2014/main" id="{AFDC47A1-FAD8-4DF2-82F0-FE89F2F96CBF}"/>
              </a:ext>
            </a:extLst>
          </p:cNvPr>
          <p:cNvSpPr/>
          <p:nvPr/>
        </p:nvSpPr>
        <p:spPr>
          <a:xfrm rot="10800000">
            <a:off x="5802919" y="5708121"/>
            <a:ext cx="586160" cy="486585"/>
          </a:xfrm>
          <a:prstGeom prst="rightArrow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099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7C21C9-7C9C-4C95-BE06-301051055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286"/>
            <a:ext cx="9144000" cy="847114"/>
          </a:xfrm>
          <a:ln>
            <a:noFill/>
          </a:ln>
        </p:spPr>
        <p:txBody>
          <a:bodyPr anchor="ctr">
            <a:normAutofit fontScale="90000"/>
          </a:bodyPr>
          <a:lstStyle/>
          <a:p>
            <a:r>
              <a:rPr lang="en-GB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showcase</a:t>
            </a:r>
            <a:endParaRPr lang="en-GB" dirty="0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67B72B84-2E81-4645-92BA-59A24301A3AF}"/>
              </a:ext>
            </a:extLst>
          </p:cNvPr>
          <p:cNvCxnSpPr>
            <a:cxnSpLocks/>
          </p:cNvCxnSpPr>
          <p:nvPr/>
        </p:nvCxnSpPr>
        <p:spPr>
          <a:xfrm>
            <a:off x="3167406" y="914400"/>
            <a:ext cx="586347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Kép 20" descr="A képen szöveg, monitor, képernyőkép, képernyő látható&#10;&#10;Automatikusan generált leírás">
            <a:extLst>
              <a:ext uri="{FF2B5EF4-FFF2-40B4-BE49-F238E27FC236}">
                <a16:creationId xmlns:a16="http://schemas.microsoft.com/office/drawing/2014/main" id="{A70D829C-F376-4CE6-8B25-F3EC5F4D45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0"/>
          <a:stretch/>
        </p:blipFill>
        <p:spPr>
          <a:xfrm>
            <a:off x="6465627" y="3964300"/>
            <a:ext cx="5581127" cy="2772000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23" name="Kép 22" descr="A képen szöveg látható&#10;&#10;Automatikusan generált leírás">
            <a:extLst>
              <a:ext uri="{FF2B5EF4-FFF2-40B4-BE49-F238E27FC236}">
                <a16:creationId xmlns:a16="http://schemas.microsoft.com/office/drawing/2014/main" id="{0FCDB3F1-2EC5-4373-9339-7EB0F40B1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03" y="1790525"/>
            <a:ext cx="6148762" cy="3564000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24" name="Nyíl: kanyarodó 23">
            <a:extLst>
              <a:ext uri="{FF2B5EF4-FFF2-40B4-BE49-F238E27FC236}">
                <a16:creationId xmlns:a16="http://schemas.microsoft.com/office/drawing/2014/main" id="{DC8EBB16-F572-4011-B939-97A1DE4C2CB9}"/>
              </a:ext>
            </a:extLst>
          </p:cNvPr>
          <p:cNvSpPr/>
          <p:nvPr/>
        </p:nvSpPr>
        <p:spPr>
          <a:xfrm rot="5400000">
            <a:off x="6631484" y="2463602"/>
            <a:ext cx="1239910" cy="1571624"/>
          </a:xfrm>
          <a:prstGeom prst="bentArrow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3" name="Alcím 2">
            <a:extLst>
              <a:ext uri="{FF2B5EF4-FFF2-40B4-BE49-F238E27FC236}">
                <a16:creationId xmlns:a16="http://schemas.microsoft.com/office/drawing/2014/main" id="{1A35DD48-FDD0-4725-ACD4-2E71CF14623F}"/>
              </a:ext>
            </a:extLst>
          </p:cNvPr>
          <p:cNvSpPr txBox="1">
            <a:spLocks/>
          </p:cNvSpPr>
          <p:nvPr/>
        </p:nvSpPr>
        <p:spPr>
          <a:xfrm>
            <a:off x="1912315" y="914400"/>
            <a:ext cx="7948269" cy="5453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 Request &amp; Change</a:t>
            </a:r>
          </a:p>
        </p:txBody>
      </p:sp>
    </p:spTree>
    <p:extLst>
      <p:ext uri="{BB962C8B-B14F-4D97-AF65-F5344CB8AC3E}">
        <p14:creationId xmlns:p14="http://schemas.microsoft.com/office/powerpoint/2010/main" val="2579689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7C21C9-7C9C-4C95-BE06-301051055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286"/>
            <a:ext cx="9144000" cy="847114"/>
          </a:xfrm>
          <a:ln>
            <a:noFill/>
          </a:ln>
        </p:spPr>
        <p:txBody>
          <a:bodyPr anchor="ctr">
            <a:normAutofit fontScale="90000"/>
          </a:bodyPr>
          <a:lstStyle/>
          <a:p>
            <a:r>
              <a:rPr lang="en-GB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showcase</a:t>
            </a:r>
            <a:endParaRPr lang="en-GB" dirty="0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67B72B84-2E81-4645-92BA-59A24301A3AF}"/>
              </a:ext>
            </a:extLst>
          </p:cNvPr>
          <p:cNvCxnSpPr>
            <a:cxnSpLocks/>
          </p:cNvCxnSpPr>
          <p:nvPr/>
        </p:nvCxnSpPr>
        <p:spPr>
          <a:xfrm>
            <a:off x="3167406" y="914400"/>
            <a:ext cx="586347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lcím 2">
            <a:extLst>
              <a:ext uri="{FF2B5EF4-FFF2-40B4-BE49-F238E27FC236}">
                <a16:creationId xmlns:a16="http://schemas.microsoft.com/office/drawing/2014/main" id="{1A35DD48-FDD0-4725-ACD4-2E71CF14623F}"/>
              </a:ext>
            </a:extLst>
          </p:cNvPr>
          <p:cNvSpPr txBox="1">
            <a:spLocks/>
          </p:cNvSpPr>
          <p:nvPr/>
        </p:nvSpPr>
        <p:spPr>
          <a:xfrm>
            <a:off x="1912315" y="914400"/>
            <a:ext cx="7948269" cy="5453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WishList</a:t>
            </a:r>
          </a:p>
        </p:txBody>
      </p:sp>
      <p:pic>
        <p:nvPicPr>
          <p:cNvPr id="16" name="Kép 15" descr="A képen szöveg látható&#10;&#10;Automatikusan generált leírás">
            <a:extLst>
              <a:ext uri="{FF2B5EF4-FFF2-40B4-BE49-F238E27FC236}">
                <a16:creationId xmlns:a16="http://schemas.microsoft.com/office/drawing/2014/main" id="{56EF4CCC-4B91-472E-9104-C049C37FD2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4"/>
          <a:stretch/>
        </p:blipFill>
        <p:spPr>
          <a:xfrm>
            <a:off x="427594" y="2260444"/>
            <a:ext cx="5040333" cy="3934729"/>
          </a:xfrm>
          <a:prstGeom prst="rect">
            <a:avLst/>
          </a:prstGeom>
        </p:spPr>
      </p:pic>
      <p:pic>
        <p:nvPicPr>
          <p:cNvPr id="19" name="Kép 18" descr="A képen szöveg, képernyőkép, monitor, fal látható&#10;&#10;Automatikusan generált leírás">
            <a:extLst>
              <a:ext uri="{FF2B5EF4-FFF2-40B4-BE49-F238E27FC236}">
                <a16:creationId xmlns:a16="http://schemas.microsoft.com/office/drawing/2014/main" id="{0CFC0BCD-1AC0-43A5-A39E-CB88E6B93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49" y="2260444"/>
            <a:ext cx="5467057" cy="393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073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7C21C9-7C9C-4C95-BE06-301051055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286"/>
            <a:ext cx="9144000" cy="847114"/>
          </a:xfrm>
          <a:ln>
            <a:noFill/>
          </a:ln>
        </p:spPr>
        <p:txBody>
          <a:bodyPr anchor="ctr">
            <a:normAutofit fontScale="90000"/>
          </a:bodyPr>
          <a:lstStyle/>
          <a:p>
            <a:r>
              <a:rPr lang="en-GB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showcase</a:t>
            </a:r>
            <a:endParaRPr lang="en-GB" dirty="0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67B72B84-2E81-4645-92BA-59A24301A3AF}"/>
              </a:ext>
            </a:extLst>
          </p:cNvPr>
          <p:cNvCxnSpPr>
            <a:cxnSpLocks/>
          </p:cNvCxnSpPr>
          <p:nvPr/>
        </p:nvCxnSpPr>
        <p:spPr>
          <a:xfrm>
            <a:off x="3167406" y="914400"/>
            <a:ext cx="586347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lcím 2">
            <a:extLst>
              <a:ext uri="{FF2B5EF4-FFF2-40B4-BE49-F238E27FC236}">
                <a16:creationId xmlns:a16="http://schemas.microsoft.com/office/drawing/2014/main" id="{1A35DD48-FDD0-4725-ACD4-2E71CF14623F}"/>
              </a:ext>
            </a:extLst>
          </p:cNvPr>
          <p:cNvSpPr txBox="1">
            <a:spLocks/>
          </p:cNvSpPr>
          <p:nvPr/>
        </p:nvSpPr>
        <p:spPr>
          <a:xfrm>
            <a:off x="1912315" y="914400"/>
            <a:ext cx="7948269" cy="5453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WishList</a:t>
            </a:r>
          </a:p>
        </p:txBody>
      </p:sp>
      <p:sp>
        <p:nvSpPr>
          <p:cNvPr id="44" name="Alcím 2">
            <a:extLst>
              <a:ext uri="{FF2B5EF4-FFF2-40B4-BE49-F238E27FC236}">
                <a16:creationId xmlns:a16="http://schemas.microsoft.com/office/drawing/2014/main" id="{B529E595-0264-4673-BB61-B5462F194C19}"/>
              </a:ext>
            </a:extLst>
          </p:cNvPr>
          <p:cNvSpPr txBox="1">
            <a:spLocks/>
          </p:cNvSpPr>
          <p:nvPr/>
        </p:nvSpPr>
        <p:spPr>
          <a:xfrm>
            <a:off x="1524000" y="1335738"/>
            <a:ext cx="9144000" cy="3988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(Code 1/4)</a:t>
            </a:r>
            <a:endParaRPr lang="en-GB" dirty="0"/>
          </a:p>
        </p:txBody>
      </p:sp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F46B61F5-73AE-4099-B5F5-EDEA77CAEE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04"/>
          <a:stretch/>
        </p:blipFill>
        <p:spPr>
          <a:xfrm>
            <a:off x="328317" y="2306866"/>
            <a:ext cx="5678178" cy="3204000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17" name="Kép 16" descr="A képen szöveg látható&#10;&#10;Automatikusan generált leírás">
            <a:extLst>
              <a:ext uri="{FF2B5EF4-FFF2-40B4-BE49-F238E27FC236}">
                <a16:creationId xmlns:a16="http://schemas.microsoft.com/office/drawing/2014/main" id="{DA4AA236-3C91-4F61-826A-49204A7705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389" y="2306866"/>
            <a:ext cx="5682294" cy="3204000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3154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7C21C9-7C9C-4C95-BE06-301051055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286"/>
            <a:ext cx="9144000" cy="847114"/>
          </a:xfrm>
          <a:ln>
            <a:noFill/>
          </a:ln>
        </p:spPr>
        <p:txBody>
          <a:bodyPr anchor="ctr">
            <a:normAutofit fontScale="90000"/>
          </a:bodyPr>
          <a:lstStyle/>
          <a:p>
            <a:r>
              <a:rPr lang="en-GB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showcase</a:t>
            </a:r>
            <a:endParaRPr lang="en-GB" dirty="0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67B72B84-2E81-4645-92BA-59A24301A3AF}"/>
              </a:ext>
            </a:extLst>
          </p:cNvPr>
          <p:cNvCxnSpPr>
            <a:cxnSpLocks/>
          </p:cNvCxnSpPr>
          <p:nvPr/>
        </p:nvCxnSpPr>
        <p:spPr>
          <a:xfrm>
            <a:off x="3167406" y="914400"/>
            <a:ext cx="586347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lcím 2">
            <a:extLst>
              <a:ext uri="{FF2B5EF4-FFF2-40B4-BE49-F238E27FC236}">
                <a16:creationId xmlns:a16="http://schemas.microsoft.com/office/drawing/2014/main" id="{1A35DD48-FDD0-4725-ACD4-2E71CF14623F}"/>
              </a:ext>
            </a:extLst>
          </p:cNvPr>
          <p:cNvSpPr txBox="1">
            <a:spLocks/>
          </p:cNvSpPr>
          <p:nvPr/>
        </p:nvSpPr>
        <p:spPr>
          <a:xfrm>
            <a:off x="1912315" y="914400"/>
            <a:ext cx="7948269" cy="5453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WishList</a:t>
            </a:r>
          </a:p>
        </p:txBody>
      </p:sp>
      <p:sp>
        <p:nvSpPr>
          <p:cNvPr id="44" name="Alcím 2">
            <a:extLst>
              <a:ext uri="{FF2B5EF4-FFF2-40B4-BE49-F238E27FC236}">
                <a16:creationId xmlns:a16="http://schemas.microsoft.com/office/drawing/2014/main" id="{B529E595-0264-4673-BB61-B5462F194C19}"/>
              </a:ext>
            </a:extLst>
          </p:cNvPr>
          <p:cNvSpPr txBox="1">
            <a:spLocks/>
          </p:cNvSpPr>
          <p:nvPr/>
        </p:nvSpPr>
        <p:spPr>
          <a:xfrm>
            <a:off x="1524000" y="1335738"/>
            <a:ext cx="9144000" cy="3988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(Code 2/4)</a:t>
            </a:r>
            <a:endParaRPr lang="en-GB" dirty="0"/>
          </a:p>
        </p:txBody>
      </p:sp>
      <p:pic>
        <p:nvPicPr>
          <p:cNvPr id="13" name="Kép 12" descr="A képen szöveg, beltéri, képernyőkép látható&#10;&#10;Automatikusan generált leírás">
            <a:extLst>
              <a:ext uri="{FF2B5EF4-FFF2-40B4-BE49-F238E27FC236}">
                <a16:creationId xmlns:a16="http://schemas.microsoft.com/office/drawing/2014/main" id="{69003BC8-32A7-45F6-A4D8-7991BBA9C6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6" r="-833"/>
          <a:stretch/>
        </p:blipFill>
        <p:spPr>
          <a:xfrm>
            <a:off x="977135" y="2306866"/>
            <a:ext cx="10237730" cy="3960000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0423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753F180-C42C-4828-9A4A-8F0C6B71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400" dirty="0"/>
              <a:t>		</a:t>
            </a:r>
            <a:br>
              <a:rPr lang="en-GB" sz="4400" dirty="0"/>
            </a:b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F97BCEE-C013-4C4E-827A-E24A6C4BF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1669" y="4245340"/>
            <a:ext cx="7600951" cy="210172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GB" sz="2400" dirty="0">
                <a:solidFill>
                  <a:srgbClr val="404040"/>
                </a:solidFill>
              </a:rPr>
              <a:t>We provide a stabile and fast background for our shop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400" dirty="0">
                <a:solidFill>
                  <a:srgbClr val="404040"/>
                </a:solidFill>
              </a:rPr>
              <a:t>Website is visually appealing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sz="2400" dirty="0">
                <a:solidFill>
                  <a:srgbClr val="404040"/>
                </a:solidFill>
              </a:rPr>
              <a:t>With a dedicated mobile application, shopping is easier than ever</a:t>
            </a:r>
          </a:p>
          <a:p>
            <a:endParaRPr lang="hu-HU" sz="2000" dirty="0">
              <a:solidFill>
                <a:srgbClr val="404040"/>
              </a:solidFill>
            </a:endParaRPr>
          </a:p>
          <a:p>
            <a:endParaRPr lang="hu-HU" sz="2000" dirty="0">
              <a:solidFill>
                <a:srgbClr val="404040"/>
              </a:solidFill>
            </a:endParaRPr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BB6A1BE4-74F4-4139-946B-D5B786B12430}"/>
              </a:ext>
            </a:extLst>
          </p:cNvPr>
          <p:cNvSpPr txBox="1">
            <a:spLocks/>
          </p:cNvSpPr>
          <p:nvPr/>
        </p:nvSpPr>
        <p:spPr>
          <a:xfrm>
            <a:off x="1524000" y="487486"/>
            <a:ext cx="9144000" cy="84711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>
              <a:defRPr/>
            </a:pPr>
            <a:r>
              <a:rPr lang="hu-HU" sz="6000" kern="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             </a:t>
            </a:r>
            <a:r>
              <a:rPr lang="hu-HU" sz="5400" dirty="0">
                <a:solidFill>
                  <a:srgbClr val="404040"/>
                </a:solidFill>
              </a:rPr>
              <a:t>Our shop</a:t>
            </a:r>
            <a:endParaRPr lang="en-GB" sz="5400" dirty="0">
              <a:solidFill>
                <a:srgbClr val="404040"/>
              </a:solidFill>
            </a:endParaRPr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F56988C3-69C4-4421-9F78-FC61B75C905C}"/>
              </a:ext>
            </a:extLst>
          </p:cNvPr>
          <p:cNvCxnSpPr>
            <a:cxnSpLocks/>
          </p:cNvCxnSpPr>
          <p:nvPr/>
        </p:nvCxnSpPr>
        <p:spPr>
          <a:xfrm>
            <a:off x="3357904" y="1316650"/>
            <a:ext cx="586347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artalom helye 2">
            <a:extLst>
              <a:ext uri="{FF2B5EF4-FFF2-40B4-BE49-F238E27FC236}">
                <a16:creationId xmlns:a16="http://schemas.microsoft.com/office/drawing/2014/main" id="{0A7BCA7C-42FB-4240-A145-2F6FFCBA8E1A}"/>
              </a:ext>
            </a:extLst>
          </p:cNvPr>
          <p:cNvSpPr txBox="1">
            <a:spLocks/>
          </p:cNvSpPr>
          <p:nvPr/>
        </p:nvSpPr>
        <p:spPr>
          <a:xfrm>
            <a:off x="2681670" y="1561797"/>
            <a:ext cx="7600951" cy="21017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2400" dirty="0">
                <a:solidFill>
                  <a:srgbClr val="404040"/>
                </a:solidFill>
              </a:rPr>
              <a:t>NASAPC offers a highly scalable platform for an actual</a:t>
            </a:r>
          </a:p>
          <a:p>
            <a:pPr marL="0" indent="0" algn="just">
              <a:buNone/>
            </a:pPr>
            <a:r>
              <a:rPr lang="en-GB" sz="2400" dirty="0">
                <a:solidFill>
                  <a:srgbClr val="404040"/>
                </a:solidFill>
              </a:rPr>
              <a:t>webshop capable of fulfilling every function a modern webshop should</a:t>
            </a:r>
          </a:p>
          <a:p>
            <a:pPr marL="0" indent="0" algn="just">
              <a:buNone/>
            </a:pPr>
            <a:r>
              <a:rPr lang="en-GB" sz="2400" dirty="0">
                <a:solidFill>
                  <a:srgbClr val="404040"/>
                </a:solidFill>
              </a:rPr>
              <a:t>have and more, on top of providing a great consumer experience.</a:t>
            </a:r>
          </a:p>
          <a:p>
            <a:endParaRPr lang="en-GB" sz="2000" dirty="0">
              <a:solidFill>
                <a:srgbClr val="404040"/>
              </a:solidFill>
            </a:endParaRPr>
          </a:p>
          <a:p>
            <a:pPr marL="0" indent="0" algn="ctr">
              <a:buNone/>
            </a:pPr>
            <a:r>
              <a:rPr lang="en-GB" sz="3000" dirty="0">
                <a:solidFill>
                  <a:srgbClr val="404040"/>
                </a:solidFill>
              </a:rPr>
              <a:t>This is how:</a:t>
            </a:r>
          </a:p>
          <a:p>
            <a:pPr marL="914400" lvl="2" indent="0" algn="ctr">
              <a:buNone/>
            </a:pPr>
            <a:endParaRPr lang="hu-HU" sz="12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04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7C21C9-7C9C-4C95-BE06-301051055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286"/>
            <a:ext cx="9144000" cy="847114"/>
          </a:xfrm>
          <a:ln>
            <a:noFill/>
          </a:ln>
        </p:spPr>
        <p:txBody>
          <a:bodyPr anchor="ctr">
            <a:normAutofit fontScale="90000"/>
          </a:bodyPr>
          <a:lstStyle/>
          <a:p>
            <a:r>
              <a:rPr lang="en-GB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showcase</a:t>
            </a:r>
            <a:endParaRPr lang="en-GB" dirty="0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67B72B84-2E81-4645-92BA-59A24301A3AF}"/>
              </a:ext>
            </a:extLst>
          </p:cNvPr>
          <p:cNvCxnSpPr>
            <a:cxnSpLocks/>
          </p:cNvCxnSpPr>
          <p:nvPr/>
        </p:nvCxnSpPr>
        <p:spPr>
          <a:xfrm>
            <a:off x="3167406" y="914400"/>
            <a:ext cx="586347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lcím 2">
            <a:extLst>
              <a:ext uri="{FF2B5EF4-FFF2-40B4-BE49-F238E27FC236}">
                <a16:creationId xmlns:a16="http://schemas.microsoft.com/office/drawing/2014/main" id="{1A35DD48-FDD0-4725-ACD4-2E71CF14623F}"/>
              </a:ext>
            </a:extLst>
          </p:cNvPr>
          <p:cNvSpPr txBox="1">
            <a:spLocks/>
          </p:cNvSpPr>
          <p:nvPr/>
        </p:nvSpPr>
        <p:spPr>
          <a:xfrm>
            <a:off x="1912315" y="914400"/>
            <a:ext cx="7948269" cy="5453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WishList</a:t>
            </a:r>
          </a:p>
        </p:txBody>
      </p:sp>
      <p:sp>
        <p:nvSpPr>
          <p:cNvPr id="44" name="Alcím 2">
            <a:extLst>
              <a:ext uri="{FF2B5EF4-FFF2-40B4-BE49-F238E27FC236}">
                <a16:creationId xmlns:a16="http://schemas.microsoft.com/office/drawing/2014/main" id="{B529E595-0264-4673-BB61-B5462F194C19}"/>
              </a:ext>
            </a:extLst>
          </p:cNvPr>
          <p:cNvSpPr txBox="1">
            <a:spLocks/>
          </p:cNvSpPr>
          <p:nvPr/>
        </p:nvSpPr>
        <p:spPr>
          <a:xfrm>
            <a:off x="1524000" y="1335738"/>
            <a:ext cx="9144000" cy="3988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(Code 3/4)</a:t>
            </a:r>
            <a:endParaRPr lang="en-GB" dirty="0"/>
          </a:p>
        </p:txBody>
      </p:sp>
      <p:pic>
        <p:nvPicPr>
          <p:cNvPr id="7" name="Kép 6" descr="A képen szöveg látható&#10;&#10;Automatikusan generált leírás">
            <a:extLst>
              <a:ext uri="{FF2B5EF4-FFF2-40B4-BE49-F238E27FC236}">
                <a16:creationId xmlns:a16="http://schemas.microsoft.com/office/drawing/2014/main" id="{3A7DD608-4C0A-4A05-A214-9D1E06ABBF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094"/>
          <a:stretch/>
        </p:blipFill>
        <p:spPr>
          <a:xfrm>
            <a:off x="838934" y="1881089"/>
            <a:ext cx="6683804" cy="2808000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14" name="Kép 13" descr="A képen szöveg látható&#10;&#10;Automatikusan generált leírás">
            <a:extLst>
              <a:ext uri="{FF2B5EF4-FFF2-40B4-BE49-F238E27FC236}">
                <a16:creationId xmlns:a16="http://schemas.microsoft.com/office/drawing/2014/main" id="{36D7D055-D175-4B9A-92C8-0107F7E3F2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3" r="27696" b="55700"/>
          <a:stretch/>
        </p:blipFill>
        <p:spPr>
          <a:xfrm>
            <a:off x="4669262" y="3431552"/>
            <a:ext cx="6683804" cy="2808000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0982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7C21C9-7C9C-4C95-BE06-301051055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286"/>
            <a:ext cx="9144000" cy="847114"/>
          </a:xfrm>
          <a:ln>
            <a:noFill/>
          </a:ln>
        </p:spPr>
        <p:txBody>
          <a:bodyPr anchor="ctr">
            <a:normAutofit fontScale="90000"/>
          </a:bodyPr>
          <a:lstStyle/>
          <a:p>
            <a:r>
              <a:rPr lang="en-GB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showcase</a:t>
            </a:r>
            <a:endParaRPr lang="en-GB" dirty="0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67B72B84-2E81-4645-92BA-59A24301A3AF}"/>
              </a:ext>
            </a:extLst>
          </p:cNvPr>
          <p:cNvCxnSpPr>
            <a:cxnSpLocks/>
          </p:cNvCxnSpPr>
          <p:nvPr/>
        </p:nvCxnSpPr>
        <p:spPr>
          <a:xfrm>
            <a:off x="3167406" y="914400"/>
            <a:ext cx="586347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lcím 2">
            <a:extLst>
              <a:ext uri="{FF2B5EF4-FFF2-40B4-BE49-F238E27FC236}">
                <a16:creationId xmlns:a16="http://schemas.microsoft.com/office/drawing/2014/main" id="{1A35DD48-FDD0-4725-ACD4-2E71CF14623F}"/>
              </a:ext>
            </a:extLst>
          </p:cNvPr>
          <p:cNvSpPr txBox="1">
            <a:spLocks/>
          </p:cNvSpPr>
          <p:nvPr/>
        </p:nvSpPr>
        <p:spPr>
          <a:xfrm>
            <a:off x="1912315" y="914400"/>
            <a:ext cx="7948269" cy="5453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WishList</a:t>
            </a:r>
          </a:p>
        </p:txBody>
      </p:sp>
      <p:sp>
        <p:nvSpPr>
          <p:cNvPr id="44" name="Alcím 2">
            <a:extLst>
              <a:ext uri="{FF2B5EF4-FFF2-40B4-BE49-F238E27FC236}">
                <a16:creationId xmlns:a16="http://schemas.microsoft.com/office/drawing/2014/main" id="{B529E595-0264-4673-BB61-B5462F194C19}"/>
              </a:ext>
            </a:extLst>
          </p:cNvPr>
          <p:cNvSpPr txBox="1">
            <a:spLocks/>
          </p:cNvSpPr>
          <p:nvPr/>
        </p:nvSpPr>
        <p:spPr>
          <a:xfrm>
            <a:off x="1524000" y="1335738"/>
            <a:ext cx="9144000" cy="3988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(Code 4/4)</a:t>
            </a:r>
            <a:endParaRPr lang="en-GB" dirty="0"/>
          </a:p>
        </p:txBody>
      </p:sp>
      <p:pic>
        <p:nvPicPr>
          <p:cNvPr id="6" name="Kép 5" descr="A képen szöveg, fű, képernyőkép, ezüst látható&#10;&#10;Automatikusan generált leírás">
            <a:extLst>
              <a:ext uri="{FF2B5EF4-FFF2-40B4-BE49-F238E27FC236}">
                <a16:creationId xmlns:a16="http://schemas.microsoft.com/office/drawing/2014/main" id="{5103C65A-FEEC-4FF3-A1AA-D433407D7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155963"/>
            <a:ext cx="9659483" cy="3815579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2477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7C21C9-7C9C-4C95-BE06-301051055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286"/>
            <a:ext cx="9144000" cy="847114"/>
          </a:xfrm>
          <a:ln>
            <a:noFill/>
          </a:ln>
        </p:spPr>
        <p:txBody>
          <a:bodyPr anchor="ctr">
            <a:normAutofit fontScale="90000"/>
          </a:bodyPr>
          <a:lstStyle/>
          <a:p>
            <a:r>
              <a:rPr lang="en-GB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showcase</a:t>
            </a:r>
            <a:endParaRPr lang="en-GB" dirty="0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67B72B84-2E81-4645-92BA-59A24301A3AF}"/>
              </a:ext>
            </a:extLst>
          </p:cNvPr>
          <p:cNvCxnSpPr>
            <a:cxnSpLocks/>
          </p:cNvCxnSpPr>
          <p:nvPr/>
        </p:nvCxnSpPr>
        <p:spPr>
          <a:xfrm>
            <a:off x="3167406" y="914400"/>
            <a:ext cx="586347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lcím 2">
            <a:extLst>
              <a:ext uri="{FF2B5EF4-FFF2-40B4-BE49-F238E27FC236}">
                <a16:creationId xmlns:a16="http://schemas.microsoft.com/office/drawing/2014/main" id="{1A35DD48-FDD0-4725-ACD4-2E71CF14623F}"/>
              </a:ext>
            </a:extLst>
          </p:cNvPr>
          <p:cNvSpPr txBox="1">
            <a:spLocks/>
          </p:cNvSpPr>
          <p:nvPr/>
        </p:nvSpPr>
        <p:spPr>
          <a:xfrm>
            <a:off x="1912315" y="914400"/>
            <a:ext cx="7948269" cy="5453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Orders</a:t>
            </a:r>
          </a:p>
        </p:txBody>
      </p:sp>
      <p:pic>
        <p:nvPicPr>
          <p:cNvPr id="6" name="Kép 5" descr="A képen szöveg, képernyőkép, monitor, képernyő látható&#10;&#10;Automatikusan generált leírás">
            <a:extLst>
              <a:ext uri="{FF2B5EF4-FFF2-40B4-BE49-F238E27FC236}">
                <a16:creationId xmlns:a16="http://schemas.microsoft.com/office/drawing/2014/main" id="{5EE8AF05-9738-4F87-8373-2E52141C5E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" r="1433"/>
          <a:stretch/>
        </p:blipFill>
        <p:spPr>
          <a:xfrm>
            <a:off x="289998" y="1826334"/>
            <a:ext cx="6207369" cy="4553585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10" name="Kép 9" descr="A képen szöveg látható&#10;&#10;Automatikusan generált leírás">
            <a:extLst>
              <a:ext uri="{FF2B5EF4-FFF2-40B4-BE49-F238E27FC236}">
                <a16:creationId xmlns:a16="http://schemas.microsoft.com/office/drawing/2014/main" id="{6B6E6211-4D2E-45FC-9AEE-BC7C6B936B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880" y="1826334"/>
            <a:ext cx="4887007" cy="1991003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12" name="Kép 11" descr="A képen szöveg, monitor, képernyőkép, képernyő látható&#10;&#10;Automatikusan generált leírás">
            <a:extLst>
              <a:ext uri="{FF2B5EF4-FFF2-40B4-BE49-F238E27FC236}">
                <a16:creationId xmlns:a16="http://schemas.microsoft.com/office/drawing/2014/main" id="{AC8E1127-70A8-4AFC-BD7A-F379653CFE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" r="10215"/>
          <a:stretch/>
        </p:blipFill>
        <p:spPr>
          <a:xfrm>
            <a:off x="6916764" y="4103126"/>
            <a:ext cx="4985238" cy="2196000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2983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7C21C9-7C9C-4C95-BE06-301051055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286"/>
            <a:ext cx="9144000" cy="847114"/>
          </a:xfrm>
          <a:ln>
            <a:noFill/>
          </a:ln>
        </p:spPr>
        <p:txBody>
          <a:bodyPr anchor="ctr">
            <a:normAutofit fontScale="90000"/>
          </a:bodyPr>
          <a:lstStyle/>
          <a:p>
            <a:r>
              <a:rPr lang="en-GB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showcase</a:t>
            </a:r>
            <a:endParaRPr lang="en-GB" dirty="0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67B72B84-2E81-4645-92BA-59A24301A3AF}"/>
              </a:ext>
            </a:extLst>
          </p:cNvPr>
          <p:cNvCxnSpPr>
            <a:cxnSpLocks/>
          </p:cNvCxnSpPr>
          <p:nvPr/>
        </p:nvCxnSpPr>
        <p:spPr>
          <a:xfrm>
            <a:off x="3167406" y="914400"/>
            <a:ext cx="586347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lcím 2">
            <a:extLst>
              <a:ext uri="{FF2B5EF4-FFF2-40B4-BE49-F238E27FC236}">
                <a16:creationId xmlns:a16="http://schemas.microsoft.com/office/drawing/2014/main" id="{1A35DD48-FDD0-4725-ACD4-2E71CF14623F}"/>
              </a:ext>
            </a:extLst>
          </p:cNvPr>
          <p:cNvSpPr txBox="1">
            <a:spLocks/>
          </p:cNvSpPr>
          <p:nvPr/>
        </p:nvSpPr>
        <p:spPr>
          <a:xfrm>
            <a:off x="1912315" y="914400"/>
            <a:ext cx="7948269" cy="5453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Orders</a:t>
            </a:r>
          </a:p>
        </p:txBody>
      </p:sp>
      <p:pic>
        <p:nvPicPr>
          <p:cNvPr id="8" name="Kép 7" descr="A képen szöveg látható&#10;&#10;Automatikusan generált leírás">
            <a:extLst>
              <a:ext uri="{FF2B5EF4-FFF2-40B4-BE49-F238E27FC236}">
                <a16:creationId xmlns:a16="http://schemas.microsoft.com/office/drawing/2014/main" id="{676A05AD-5FDB-4361-92B9-5D6075A9C0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508" y="1734625"/>
            <a:ext cx="9091882" cy="4320000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A017166A-1FE1-465C-92BD-BED9B4EEE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239" y="5106283"/>
            <a:ext cx="5372850" cy="1476581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8430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7C21C9-7C9C-4C95-BE06-301051055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286"/>
            <a:ext cx="9144000" cy="847114"/>
          </a:xfrm>
          <a:ln>
            <a:noFill/>
          </a:ln>
        </p:spPr>
        <p:txBody>
          <a:bodyPr anchor="ctr">
            <a:normAutofit fontScale="90000"/>
          </a:bodyPr>
          <a:lstStyle/>
          <a:p>
            <a:r>
              <a:rPr lang="en-GB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showcase</a:t>
            </a:r>
            <a:endParaRPr lang="en-GB" dirty="0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67B72B84-2E81-4645-92BA-59A24301A3AF}"/>
              </a:ext>
            </a:extLst>
          </p:cNvPr>
          <p:cNvCxnSpPr>
            <a:cxnSpLocks/>
          </p:cNvCxnSpPr>
          <p:nvPr/>
        </p:nvCxnSpPr>
        <p:spPr>
          <a:xfrm>
            <a:off x="3167406" y="914400"/>
            <a:ext cx="586347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lcím 2">
            <a:extLst>
              <a:ext uri="{FF2B5EF4-FFF2-40B4-BE49-F238E27FC236}">
                <a16:creationId xmlns:a16="http://schemas.microsoft.com/office/drawing/2014/main" id="{1A35DD48-FDD0-4725-ACD4-2E71CF14623F}"/>
              </a:ext>
            </a:extLst>
          </p:cNvPr>
          <p:cNvSpPr txBox="1">
            <a:spLocks/>
          </p:cNvSpPr>
          <p:nvPr/>
        </p:nvSpPr>
        <p:spPr>
          <a:xfrm>
            <a:off x="1912315" y="914400"/>
            <a:ext cx="7948269" cy="5453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Reviews</a:t>
            </a:r>
          </a:p>
        </p:txBody>
      </p:sp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087116B1-F007-4C94-91AA-60884389BF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79" b="37588"/>
          <a:stretch/>
        </p:blipFill>
        <p:spPr>
          <a:xfrm>
            <a:off x="518445" y="2155963"/>
            <a:ext cx="6268325" cy="2800361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FBD629C0-3F03-4D23-9097-89E45D32C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220" y="5600652"/>
            <a:ext cx="6363588" cy="685896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518304F9-7B5E-4268-83B4-6ECCA37FE7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14"/>
          <a:stretch/>
        </p:blipFill>
        <p:spPr>
          <a:xfrm>
            <a:off x="7600058" y="2155963"/>
            <a:ext cx="4073495" cy="1619476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12DD1207-2ADA-4005-9ED3-635E40E9B4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5" r="43906"/>
          <a:stretch/>
        </p:blipFill>
        <p:spPr>
          <a:xfrm>
            <a:off x="7600059" y="4137060"/>
            <a:ext cx="4073495" cy="819264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4083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7C21C9-7C9C-4C95-BE06-301051055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286"/>
            <a:ext cx="9144000" cy="847114"/>
          </a:xfrm>
          <a:ln>
            <a:noFill/>
          </a:ln>
        </p:spPr>
        <p:txBody>
          <a:bodyPr anchor="ctr">
            <a:normAutofit fontScale="90000"/>
          </a:bodyPr>
          <a:lstStyle/>
          <a:p>
            <a:r>
              <a:rPr lang="en-GB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showcase</a:t>
            </a:r>
            <a:endParaRPr lang="en-GB" dirty="0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67B72B84-2E81-4645-92BA-59A24301A3AF}"/>
              </a:ext>
            </a:extLst>
          </p:cNvPr>
          <p:cNvCxnSpPr>
            <a:cxnSpLocks/>
          </p:cNvCxnSpPr>
          <p:nvPr/>
        </p:nvCxnSpPr>
        <p:spPr>
          <a:xfrm>
            <a:off x="3167406" y="914400"/>
            <a:ext cx="586347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lcím 2">
            <a:extLst>
              <a:ext uri="{FF2B5EF4-FFF2-40B4-BE49-F238E27FC236}">
                <a16:creationId xmlns:a16="http://schemas.microsoft.com/office/drawing/2014/main" id="{1A35DD48-FDD0-4725-ACD4-2E71CF14623F}"/>
              </a:ext>
            </a:extLst>
          </p:cNvPr>
          <p:cNvSpPr txBox="1">
            <a:spLocks/>
          </p:cNvSpPr>
          <p:nvPr/>
        </p:nvSpPr>
        <p:spPr>
          <a:xfrm>
            <a:off x="1912315" y="914400"/>
            <a:ext cx="7948269" cy="5453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Reviews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17297523-8869-4484-ACF2-F94201C61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8" y="2306866"/>
            <a:ext cx="9554908" cy="1181265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10" name="Kép 9" descr="A képen szöveg látható&#10;&#10;Automatikusan generált leírás">
            <a:extLst>
              <a:ext uri="{FF2B5EF4-FFF2-40B4-BE49-F238E27FC236}">
                <a16:creationId xmlns:a16="http://schemas.microsoft.com/office/drawing/2014/main" id="{E8AE3642-308E-47DE-B3D7-D68A3A0EF7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02" b="72"/>
          <a:stretch/>
        </p:blipFill>
        <p:spPr>
          <a:xfrm>
            <a:off x="1523999" y="4333836"/>
            <a:ext cx="9554907" cy="2103405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17" name="Szövegdoboz 16">
            <a:extLst>
              <a:ext uri="{FF2B5EF4-FFF2-40B4-BE49-F238E27FC236}">
                <a16:creationId xmlns:a16="http://schemas.microsoft.com/office/drawing/2014/main" id="{D28EB064-C1D0-455D-B828-8B8FD95C80E2}"/>
              </a:ext>
            </a:extLst>
          </p:cNvPr>
          <p:cNvSpPr txBox="1"/>
          <p:nvPr/>
        </p:nvSpPr>
        <p:spPr>
          <a:xfrm>
            <a:off x="3040879" y="1883512"/>
            <a:ext cx="6110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review</a:t>
            </a:r>
            <a:endParaRPr lang="en-GB" dirty="0"/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54451ACF-5D35-420D-91A1-D87AE70FC130}"/>
              </a:ext>
            </a:extLst>
          </p:cNvPr>
          <p:cNvSpPr txBox="1"/>
          <p:nvPr/>
        </p:nvSpPr>
        <p:spPr>
          <a:xfrm>
            <a:off x="3040879" y="3875705"/>
            <a:ext cx="6110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 review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9044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7C21C9-7C9C-4C95-BE06-301051055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286"/>
            <a:ext cx="9144000" cy="847114"/>
          </a:xfrm>
          <a:ln>
            <a:noFill/>
          </a:ln>
        </p:spPr>
        <p:txBody>
          <a:bodyPr anchor="ctr">
            <a:normAutofit fontScale="90000"/>
          </a:bodyPr>
          <a:lstStyle/>
          <a:p>
            <a:r>
              <a:rPr lang="en-GB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showcase</a:t>
            </a:r>
            <a:endParaRPr lang="en-GB" dirty="0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67B72B84-2E81-4645-92BA-59A24301A3AF}"/>
              </a:ext>
            </a:extLst>
          </p:cNvPr>
          <p:cNvCxnSpPr>
            <a:cxnSpLocks/>
          </p:cNvCxnSpPr>
          <p:nvPr/>
        </p:nvCxnSpPr>
        <p:spPr>
          <a:xfrm>
            <a:off x="3167406" y="914400"/>
            <a:ext cx="586347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lcím 2">
            <a:extLst>
              <a:ext uri="{FF2B5EF4-FFF2-40B4-BE49-F238E27FC236}">
                <a16:creationId xmlns:a16="http://schemas.microsoft.com/office/drawing/2014/main" id="{1A35DD48-FDD0-4725-ACD4-2E71CF14623F}"/>
              </a:ext>
            </a:extLst>
          </p:cNvPr>
          <p:cNvSpPr txBox="1">
            <a:spLocks/>
          </p:cNvSpPr>
          <p:nvPr/>
        </p:nvSpPr>
        <p:spPr>
          <a:xfrm>
            <a:off x="1912315" y="914400"/>
            <a:ext cx="7948269" cy="5453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0CAA682-9358-40E1-9846-84452BC6B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45" y="2364329"/>
            <a:ext cx="4363059" cy="333422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8" name="Kép 7" descr="A képen szöveg látható&#10;&#10;Automatikusan generált leírás">
            <a:extLst>
              <a:ext uri="{FF2B5EF4-FFF2-40B4-BE49-F238E27FC236}">
                <a16:creationId xmlns:a16="http://schemas.microsoft.com/office/drawing/2014/main" id="{C93CC183-D57A-4783-B476-28F076023B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" r="4981"/>
          <a:stretch/>
        </p:blipFill>
        <p:spPr>
          <a:xfrm>
            <a:off x="291099" y="3006373"/>
            <a:ext cx="4966773" cy="2808000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11" name="Kép 10" descr="A képen szöveg látható&#10;&#10;Automatikusan generált leírás">
            <a:extLst>
              <a:ext uri="{FF2B5EF4-FFF2-40B4-BE49-F238E27FC236}">
                <a16:creationId xmlns:a16="http://schemas.microsoft.com/office/drawing/2014/main" id="{5AE1A730-095F-471B-8AED-82C5D0F9D4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9" r="2832"/>
          <a:stretch/>
        </p:blipFill>
        <p:spPr>
          <a:xfrm>
            <a:off x="5371724" y="3856375"/>
            <a:ext cx="6529177" cy="2772000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13" name="Kép 12" descr="A képen szöveg látható&#10;&#10;Automatikusan generált leírás">
            <a:extLst>
              <a:ext uri="{FF2B5EF4-FFF2-40B4-BE49-F238E27FC236}">
                <a16:creationId xmlns:a16="http://schemas.microsoft.com/office/drawing/2014/main" id="{0F6D7024-7DED-4421-98C5-528AC4A707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3" r="3479"/>
          <a:stretch/>
        </p:blipFill>
        <p:spPr>
          <a:xfrm>
            <a:off x="5521204" y="1823039"/>
            <a:ext cx="6230219" cy="1836000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3B1F33FC-A80E-413D-90EE-481A6A42D729}"/>
              </a:ext>
            </a:extLst>
          </p:cNvPr>
          <p:cNvSpPr txBox="1"/>
          <p:nvPr/>
        </p:nvSpPr>
        <p:spPr>
          <a:xfrm>
            <a:off x="3520063" y="3856375"/>
            <a:ext cx="1464415" cy="369332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add-product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8BD042F5-FC79-425C-8DD9-5E1F9A2E6472}"/>
              </a:ext>
            </a:extLst>
          </p:cNvPr>
          <p:cNvSpPr txBox="1"/>
          <p:nvPr/>
        </p:nvSpPr>
        <p:spPr>
          <a:xfrm>
            <a:off x="9468741" y="2328419"/>
            <a:ext cx="1760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modify-product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7532C110-1012-4D43-9AD2-0BDE53B6401D}"/>
              </a:ext>
            </a:extLst>
          </p:cNvPr>
          <p:cNvSpPr txBox="1"/>
          <p:nvPr/>
        </p:nvSpPr>
        <p:spPr>
          <a:xfrm>
            <a:off x="9468741" y="4225707"/>
            <a:ext cx="1760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delete-product</a:t>
            </a:r>
            <a:endParaRPr lang="en-GB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326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7C21C9-7C9C-4C95-BE06-301051055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286"/>
            <a:ext cx="9144000" cy="847114"/>
          </a:xfrm>
          <a:ln>
            <a:noFill/>
          </a:ln>
        </p:spPr>
        <p:txBody>
          <a:bodyPr anchor="ctr">
            <a:normAutofit fontScale="90000"/>
          </a:bodyPr>
          <a:lstStyle/>
          <a:p>
            <a:r>
              <a:rPr lang="en-GB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showcase</a:t>
            </a:r>
            <a:endParaRPr lang="en-GB" dirty="0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67B72B84-2E81-4645-92BA-59A24301A3AF}"/>
              </a:ext>
            </a:extLst>
          </p:cNvPr>
          <p:cNvCxnSpPr>
            <a:cxnSpLocks/>
          </p:cNvCxnSpPr>
          <p:nvPr/>
        </p:nvCxnSpPr>
        <p:spPr>
          <a:xfrm>
            <a:off x="3167406" y="914400"/>
            <a:ext cx="586347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lcím 2">
            <a:extLst>
              <a:ext uri="{FF2B5EF4-FFF2-40B4-BE49-F238E27FC236}">
                <a16:creationId xmlns:a16="http://schemas.microsoft.com/office/drawing/2014/main" id="{1A35DD48-FDD0-4725-ACD4-2E71CF14623F}"/>
              </a:ext>
            </a:extLst>
          </p:cNvPr>
          <p:cNvSpPr txBox="1">
            <a:spLocks/>
          </p:cNvSpPr>
          <p:nvPr/>
        </p:nvSpPr>
        <p:spPr>
          <a:xfrm>
            <a:off x="1912315" y="914400"/>
            <a:ext cx="7948269" cy="5453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</a:p>
        </p:txBody>
      </p:sp>
      <p:pic>
        <p:nvPicPr>
          <p:cNvPr id="9" name="Kép 8" descr="A képen szöveg látható&#10;&#10;Automatikusan generált leírás">
            <a:extLst>
              <a:ext uri="{FF2B5EF4-FFF2-40B4-BE49-F238E27FC236}">
                <a16:creationId xmlns:a16="http://schemas.microsoft.com/office/drawing/2014/main" id="{BE617069-7C4C-4324-B37B-EB7FC110A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111" y="2306866"/>
            <a:ext cx="5439534" cy="3343742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18" name="Kép 17" descr="A képen szöveg látható&#10;&#10;Automatikusan generált leírás">
            <a:extLst>
              <a:ext uri="{FF2B5EF4-FFF2-40B4-BE49-F238E27FC236}">
                <a16:creationId xmlns:a16="http://schemas.microsoft.com/office/drawing/2014/main" id="{29255D05-4670-4BF1-B6B0-4C8FE8549D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85"/>
          <a:stretch/>
        </p:blipFill>
        <p:spPr>
          <a:xfrm>
            <a:off x="470210" y="4275344"/>
            <a:ext cx="5439347" cy="2333035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31" name="Kép 30">
            <a:extLst>
              <a:ext uri="{FF2B5EF4-FFF2-40B4-BE49-F238E27FC236}">
                <a16:creationId xmlns:a16="http://schemas.microsoft.com/office/drawing/2014/main" id="{309C216F-6A93-417A-86B3-6A967103DF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5"/>
          <a:stretch/>
        </p:blipFill>
        <p:spPr>
          <a:xfrm>
            <a:off x="470210" y="1607476"/>
            <a:ext cx="5439347" cy="2520144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6846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7C21C9-7C9C-4C95-BE06-301051055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286"/>
            <a:ext cx="9144000" cy="847114"/>
          </a:xfrm>
          <a:ln>
            <a:noFill/>
          </a:ln>
        </p:spPr>
        <p:txBody>
          <a:bodyPr anchor="ctr">
            <a:normAutofit fontScale="90000"/>
          </a:bodyPr>
          <a:lstStyle/>
          <a:p>
            <a:r>
              <a:rPr lang="en-GB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showcase</a:t>
            </a:r>
            <a:endParaRPr lang="en-GB" dirty="0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67B72B84-2E81-4645-92BA-59A24301A3AF}"/>
              </a:ext>
            </a:extLst>
          </p:cNvPr>
          <p:cNvCxnSpPr>
            <a:cxnSpLocks/>
          </p:cNvCxnSpPr>
          <p:nvPr/>
        </p:nvCxnSpPr>
        <p:spPr>
          <a:xfrm>
            <a:off x="3167406" y="914400"/>
            <a:ext cx="586347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lcím 2">
            <a:extLst>
              <a:ext uri="{FF2B5EF4-FFF2-40B4-BE49-F238E27FC236}">
                <a16:creationId xmlns:a16="http://schemas.microsoft.com/office/drawing/2014/main" id="{1A35DD48-FDD0-4725-ACD4-2E71CF14623F}"/>
              </a:ext>
            </a:extLst>
          </p:cNvPr>
          <p:cNvSpPr txBox="1">
            <a:spLocks/>
          </p:cNvSpPr>
          <p:nvPr/>
        </p:nvSpPr>
        <p:spPr>
          <a:xfrm>
            <a:off x="1912315" y="914400"/>
            <a:ext cx="7948269" cy="5453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39D5C05-2D51-41FD-85B8-A0D696553A3D}"/>
              </a:ext>
            </a:extLst>
          </p:cNvPr>
          <p:cNvSpPr txBox="1">
            <a:spLocks noChangeArrowheads="1"/>
          </p:cNvSpPr>
          <p:nvPr/>
        </p:nvSpPr>
        <p:spPr>
          <a:xfrm>
            <a:off x="2389320" y="1938318"/>
            <a:ext cx="6994258" cy="1616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itchFamily="2" charset="2"/>
              <a:buChar char="v"/>
              <a:defRPr/>
            </a:pPr>
            <a:r>
              <a:rPr lang="en-GB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Difficulties</a:t>
            </a:r>
          </a:p>
          <a:p>
            <a:pPr lvl="1">
              <a:buFont typeface="Wingdings" pitchFamily="2" charset="2"/>
              <a:buChar char="v"/>
              <a:defRPr/>
            </a:pPr>
            <a:r>
              <a:rPr lang="en-GB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I’ve learned</a:t>
            </a:r>
          </a:p>
          <a:p>
            <a:pPr lvl="1">
              <a:buFont typeface="Wingdings" pitchFamily="2" charset="2"/>
              <a:buChar char="v"/>
              <a:defRPr/>
            </a:pPr>
            <a:r>
              <a:rPr lang="en-GB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Future project plans / improvements</a:t>
            </a:r>
            <a:endParaRPr lang="en-GB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823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041B513-B0AE-4DD9-8FE4-AA43E9DC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 App</a:t>
            </a:r>
            <a:endParaRPr lang="en-GB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8C9B8F-14E2-4006-969C-CF5971390AFA}"/>
              </a:ext>
            </a:extLst>
          </p:cNvPr>
          <p:cNvSpPr txBox="1">
            <a:spLocks noChangeArrowheads="1"/>
          </p:cNvSpPr>
          <p:nvPr/>
        </p:nvSpPr>
        <p:spPr>
          <a:xfrm>
            <a:off x="1054100" y="1690687"/>
            <a:ext cx="5041900" cy="4802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Android App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overview</a:t>
            </a:r>
            <a:endParaRPr lang="tr-T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Font typeface="Wingdings" pitchFamily="2" charset="2"/>
              <a:buChar char="v"/>
              <a:defRPr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Advantages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itchFamily="2" charset="2"/>
              <a:buChar char="v"/>
              <a:defRPr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Menus</a:t>
            </a:r>
            <a:endParaRPr lang="tr-TR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itchFamily="2" charset="2"/>
              <a:buChar char="v"/>
              <a:defRPr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process</a:t>
            </a:r>
          </a:p>
          <a:p>
            <a:pPr lvl="1">
              <a:buFont typeface="Wingdings" pitchFamily="2" charset="2"/>
              <a:buChar char="v"/>
              <a:defRPr/>
            </a:pPr>
            <a:endParaRPr lang="en-GB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Font typeface="Wingdings" pitchFamily="2" charset="2"/>
              <a:buChar char="v"/>
              <a:defRPr/>
            </a:pPr>
            <a:endParaRPr lang="tr-T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E5C6F52-0877-42A0-961F-BBB8D173419E}"/>
              </a:ext>
            </a:extLst>
          </p:cNvPr>
          <p:cNvSpPr txBox="1">
            <a:spLocks noChangeArrowheads="1"/>
          </p:cNvSpPr>
          <p:nvPr/>
        </p:nvSpPr>
        <p:spPr>
          <a:xfrm>
            <a:off x="6096000" y="1690687"/>
            <a:ext cx="5041900" cy="4802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Android App</a:t>
            </a: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conclusion</a:t>
            </a:r>
            <a:endParaRPr lang="tr-T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Font typeface="Wingdings" pitchFamily="2" charset="2"/>
              <a:buChar char="v"/>
              <a:defRPr/>
            </a:pPr>
            <a:r>
              <a:rPr lang="hu-HU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I’v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learned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itchFamily="2" charset="2"/>
              <a:buChar char="v"/>
              <a:defRPr/>
            </a:pPr>
            <a:r>
              <a:rPr lang="hu-HU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itchFamily="2" charset="2"/>
              <a:buChar char="v"/>
              <a:defRPr/>
            </a:pPr>
            <a:endParaRPr lang="tr-TR" sz="1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367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041B513-B0AE-4DD9-8FE4-AA43E9DC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endParaRPr lang="en-GB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8C9B8F-14E2-4006-969C-CF5971390AFA}"/>
              </a:ext>
            </a:extLst>
          </p:cNvPr>
          <p:cNvSpPr txBox="1">
            <a:spLocks noChangeArrowheads="1"/>
          </p:cNvSpPr>
          <p:nvPr/>
        </p:nvSpPr>
        <p:spPr>
          <a:xfrm>
            <a:off x="1054100" y="1690687"/>
            <a:ext cx="5041900" cy="4802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Frontend </a:t>
            </a:r>
            <a:r>
              <a:rPr lang="hu-HU" b="1" dirty="0" err="1">
                <a:solidFill>
                  <a:srgbClr val="404040"/>
                </a:solidFill>
              </a:rPr>
              <a:t>overview</a:t>
            </a:r>
            <a:endParaRPr lang="tr-TR" b="1" dirty="0">
              <a:solidFill>
                <a:srgbClr val="404040"/>
              </a:solidFill>
            </a:endParaRPr>
          </a:p>
          <a:p>
            <a:pPr lvl="1">
              <a:buFont typeface="Wingdings" pitchFamily="2" charset="2"/>
              <a:buChar char="v"/>
              <a:defRPr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hu-HU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itchFamily="2" charset="2"/>
              <a:buChar char="v"/>
              <a:defRPr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</a:t>
            </a:r>
            <a:endParaRPr lang="tr-TR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itchFamily="2" charset="2"/>
              <a:buChar char="v"/>
              <a:defRPr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management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itchFamily="2" charset="2"/>
              <a:buChar char="v"/>
              <a:defRPr/>
            </a:pP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Products (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guest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itchFamily="2" charset="2"/>
              <a:buChar char="v"/>
              <a:defRPr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  <a:r>
              <a:rPr lang="hu-HU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(CRUD)</a:t>
            </a:r>
          </a:p>
          <a:p>
            <a:pPr lvl="1">
              <a:buFont typeface="Wingdings" pitchFamily="2" charset="2"/>
              <a:buChar char="v"/>
              <a:defRPr/>
            </a:pPr>
            <a:r>
              <a:rPr lang="hu-HU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Selenium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itchFamily="2" charset="2"/>
              <a:buChar char="v"/>
              <a:defRPr/>
            </a:pPr>
            <a:endParaRPr lang="en-GB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Font typeface="Wingdings" pitchFamily="2" charset="2"/>
              <a:buChar char="v"/>
              <a:defRPr/>
            </a:pPr>
            <a:endParaRPr lang="tr-T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E5C6F52-0877-42A0-961F-BBB8D173419E}"/>
              </a:ext>
            </a:extLst>
          </p:cNvPr>
          <p:cNvSpPr txBox="1">
            <a:spLocks noChangeArrowheads="1"/>
          </p:cNvSpPr>
          <p:nvPr/>
        </p:nvSpPr>
        <p:spPr>
          <a:xfrm>
            <a:off x="6096000" y="1690687"/>
            <a:ext cx="5041900" cy="4802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hu-H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Frontend </a:t>
            </a:r>
            <a:r>
              <a:rPr lang="hu-HU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conclusion</a:t>
            </a:r>
            <a:endParaRPr lang="tr-T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Font typeface="Wingdings" pitchFamily="2" charset="2"/>
              <a:buChar char="v"/>
              <a:defRPr/>
            </a:pPr>
            <a:r>
              <a:rPr lang="hu-HU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I’v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learned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itchFamily="2" charset="2"/>
              <a:buChar char="v"/>
              <a:defRPr/>
            </a:pPr>
            <a:r>
              <a:rPr lang="hu-HU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Understanding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VUE.js</a:t>
            </a:r>
          </a:p>
          <a:p>
            <a:pPr lvl="1">
              <a:buFont typeface="Wingdings" pitchFamily="2" charset="2"/>
              <a:buChar char="v"/>
              <a:defRPr/>
            </a:pPr>
            <a:r>
              <a:rPr lang="hu-HU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itchFamily="2" charset="2"/>
              <a:buChar char="v"/>
              <a:defRPr/>
            </a:pPr>
            <a:endParaRPr lang="tr-TR" sz="1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1979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7C21C9-7C9C-4C95-BE06-301051055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286"/>
            <a:ext cx="9144000" cy="847114"/>
          </a:xfrm>
          <a:ln>
            <a:noFill/>
          </a:ln>
        </p:spPr>
        <p:txBody>
          <a:bodyPr anchor="ctr">
            <a:normAutofit fontScale="90000"/>
          </a:bodyPr>
          <a:lstStyle/>
          <a:p>
            <a:r>
              <a:rPr lang="en-GB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 App showcase</a:t>
            </a:r>
            <a:endParaRPr lang="en-GB" dirty="0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67B72B84-2E81-4645-92BA-59A24301A3AF}"/>
              </a:ext>
            </a:extLst>
          </p:cNvPr>
          <p:cNvCxnSpPr>
            <a:cxnSpLocks/>
          </p:cNvCxnSpPr>
          <p:nvPr/>
        </p:nvCxnSpPr>
        <p:spPr>
          <a:xfrm>
            <a:off x="3167406" y="914400"/>
            <a:ext cx="586347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lcím 2">
            <a:extLst>
              <a:ext uri="{FF2B5EF4-FFF2-40B4-BE49-F238E27FC236}">
                <a16:creationId xmlns:a16="http://schemas.microsoft.com/office/drawing/2014/main" id="{1A35DD48-FDD0-4725-ACD4-2E71CF14623F}"/>
              </a:ext>
            </a:extLst>
          </p:cNvPr>
          <p:cNvSpPr txBox="1">
            <a:spLocks/>
          </p:cNvSpPr>
          <p:nvPr/>
        </p:nvSpPr>
        <p:spPr>
          <a:xfrm>
            <a:off x="1912315" y="914400"/>
            <a:ext cx="7948269" cy="5453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Advantages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A78B68DB-267E-4846-9CF4-52F3AD741F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415" y="1459752"/>
            <a:ext cx="2083585" cy="46301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62192CA-CFED-4C64-B306-8714070443EF}"/>
              </a:ext>
            </a:extLst>
          </p:cNvPr>
          <p:cNvSpPr txBox="1">
            <a:spLocks/>
          </p:cNvSpPr>
          <p:nvPr/>
        </p:nvSpPr>
        <p:spPr>
          <a:xfrm>
            <a:off x="1668378" y="1884849"/>
            <a:ext cx="6276714" cy="405875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v"/>
              <a:defRPr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application allows the user to get a more transparent interface than if they had to view it on a web page.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v"/>
              <a:defRPr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application can has much more potential in functionality, because it can use more tools like fingerprint scanner for authentication, or QR code scanner.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v"/>
              <a:defRPr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Faster access: users don’t need to type the website’s address like in the browser.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v"/>
              <a:defRPr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can send notifications to the user if a product is on sale or if there’s other news to tell.</a:t>
            </a:r>
            <a:endParaRPr lang="en-GB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861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7C21C9-7C9C-4C95-BE06-301051055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286"/>
            <a:ext cx="9144000" cy="847114"/>
          </a:xfrm>
          <a:ln>
            <a:noFill/>
          </a:ln>
        </p:spPr>
        <p:txBody>
          <a:bodyPr anchor="ctr">
            <a:normAutofit/>
          </a:bodyPr>
          <a:lstStyle/>
          <a:p>
            <a:r>
              <a:rPr lang="en-GB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 App showcase</a:t>
            </a:r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67B72B84-2E81-4645-92BA-59A24301A3AF}"/>
              </a:ext>
            </a:extLst>
          </p:cNvPr>
          <p:cNvCxnSpPr>
            <a:cxnSpLocks/>
          </p:cNvCxnSpPr>
          <p:nvPr/>
        </p:nvCxnSpPr>
        <p:spPr>
          <a:xfrm>
            <a:off x="3167406" y="914400"/>
            <a:ext cx="586347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lcím 2">
            <a:extLst>
              <a:ext uri="{FF2B5EF4-FFF2-40B4-BE49-F238E27FC236}">
                <a16:creationId xmlns:a16="http://schemas.microsoft.com/office/drawing/2014/main" id="{1A35DD48-FDD0-4725-ACD4-2E71CF14623F}"/>
              </a:ext>
            </a:extLst>
          </p:cNvPr>
          <p:cNvSpPr txBox="1">
            <a:spLocks/>
          </p:cNvSpPr>
          <p:nvPr/>
        </p:nvSpPr>
        <p:spPr>
          <a:xfrm>
            <a:off x="1912315" y="914400"/>
            <a:ext cx="7948269" cy="5453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defRPr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Menus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F87C78-12B4-47A8-8943-33F350D0B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435" y="1598571"/>
            <a:ext cx="9625129" cy="494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8569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7C21C9-7C9C-4C95-BE06-301051055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286"/>
            <a:ext cx="9144000" cy="847114"/>
          </a:xfrm>
          <a:ln>
            <a:noFill/>
          </a:ln>
        </p:spPr>
        <p:txBody>
          <a:bodyPr anchor="ctr">
            <a:normAutofit/>
          </a:bodyPr>
          <a:lstStyle/>
          <a:p>
            <a:r>
              <a:rPr lang="en-GB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 App showcase</a:t>
            </a:r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67B72B84-2E81-4645-92BA-59A24301A3AF}"/>
              </a:ext>
            </a:extLst>
          </p:cNvPr>
          <p:cNvCxnSpPr>
            <a:cxnSpLocks/>
          </p:cNvCxnSpPr>
          <p:nvPr/>
        </p:nvCxnSpPr>
        <p:spPr>
          <a:xfrm>
            <a:off x="3167406" y="914400"/>
            <a:ext cx="586347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lcím 2">
            <a:extLst>
              <a:ext uri="{FF2B5EF4-FFF2-40B4-BE49-F238E27FC236}">
                <a16:creationId xmlns:a16="http://schemas.microsoft.com/office/drawing/2014/main" id="{1A35DD48-FDD0-4725-ACD4-2E71CF14623F}"/>
              </a:ext>
            </a:extLst>
          </p:cNvPr>
          <p:cNvSpPr txBox="1">
            <a:spLocks/>
          </p:cNvSpPr>
          <p:nvPr/>
        </p:nvSpPr>
        <p:spPr>
          <a:xfrm>
            <a:off x="1912315" y="914400"/>
            <a:ext cx="7948269" cy="5453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Ordering process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E8780F24-6FB8-40DB-9478-EA80B9D7C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46" y="1761514"/>
            <a:ext cx="10937107" cy="454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265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7C21C9-7C9C-4C95-BE06-301051055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286"/>
            <a:ext cx="9144000" cy="847114"/>
          </a:xfrm>
          <a:ln>
            <a:noFill/>
          </a:ln>
        </p:spPr>
        <p:txBody>
          <a:bodyPr anchor="ctr">
            <a:normAutofit/>
          </a:bodyPr>
          <a:lstStyle/>
          <a:p>
            <a:r>
              <a:rPr lang="en-GB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 App showcase</a:t>
            </a:r>
          </a:p>
        </p:txBody>
      </p:sp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60FFDF9E-09C0-4CA8-B3DD-276422CC0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6" y="160256"/>
            <a:ext cx="11479227" cy="639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64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7C21C9-7C9C-4C95-BE06-301051055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286"/>
            <a:ext cx="9144000" cy="847114"/>
          </a:xfrm>
          <a:ln>
            <a:noFill/>
          </a:ln>
        </p:spPr>
        <p:txBody>
          <a:bodyPr anchor="ctr">
            <a:normAutofit/>
          </a:bodyPr>
          <a:lstStyle/>
          <a:p>
            <a:r>
              <a:rPr lang="en-GB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 App showcase</a:t>
            </a:r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EA4508BF-6AEA-4997-8607-ECBDDC17F0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45" r="145" b="3846"/>
          <a:stretch/>
        </p:blipFill>
        <p:spPr>
          <a:xfrm>
            <a:off x="361322" y="190500"/>
            <a:ext cx="11448165" cy="631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6248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7C21C9-7C9C-4C95-BE06-301051055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286"/>
            <a:ext cx="9144000" cy="847114"/>
          </a:xfrm>
          <a:ln>
            <a:noFill/>
          </a:ln>
        </p:spPr>
        <p:txBody>
          <a:bodyPr anchor="ctr">
            <a:normAutofit fontScale="90000"/>
          </a:bodyPr>
          <a:lstStyle/>
          <a:p>
            <a:r>
              <a:rPr lang="en-GB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 App</a:t>
            </a:r>
            <a:endParaRPr lang="en-GB" dirty="0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67B72B84-2E81-4645-92BA-59A24301A3AF}"/>
              </a:ext>
            </a:extLst>
          </p:cNvPr>
          <p:cNvCxnSpPr>
            <a:cxnSpLocks/>
          </p:cNvCxnSpPr>
          <p:nvPr/>
        </p:nvCxnSpPr>
        <p:spPr>
          <a:xfrm>
            <a:off x="3167406" y="914400"/>
            <a:ext cx="586347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lcím 2">
            <a:extLst>
              <a:ext uri="{FF2B5EF4-FFF2-40B4-BE49-F238E27FC236}">
                <a16:creationId xmlns:a16="http://schemas.microsoft.com/office/drawing/2014/main" id="{1A35DD48-FDD0-4725-ACD4-2E71CF14623F}"/>
              </a:ext>
            </a:extLst>
          </p:cNvPr>
          <p:cNvSpPr txBox="1">
            <a:spLocks/>
          </p:cNvSpPr>
          <p:nvPr/>
        </p:nvSpPr>
        <p:spPr>
          <a:xfrm>
            <a:off x="1912315" y="914400"/>
            <a:ext cx="7948269" cy="5453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/>
            </a:pP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39D5C05-2D51-41FD-85B8-A0D696553A3D}"/>
              </a:ext>
            </a:extLst>
          </p:cNvPr>
          <p:cNvSpPr txBox="1">
            <a:spLocks noChangeArrowheads="1"/>
          </p:cNvSpPr>
          <p:nvPr/>
        </p:nvSpPr>
        <p:spPr>
          <a:xfrm>
            <a:off x="2389320" y="1938318"/>
            <a:ext cx="6994258" cy="1616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itchFamily="2" charset="2"/>
              <a:buChar char="v"/>
              <a:defRPr/>
            </a:pPr>
            <a:r>
              <a:rPr lang="en-GB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Difficulties</a:t>
            </a:r>
          </a:p>
          <a:p>
            <a:pPr lvl="1">
              <a:buFont typeface="Wingdings" pitchFamily="2" charset="2"/>
              <a:buChar char="v"/>
              <a:defRPr/>
            </a:pPr>
            <a:r>
              <a:rPr lang="en-GB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I’ve learned</a:t>
            </a:r>
          </a:p>
          <a:p>
            <a:pPr lvl="1">
              <a:buFont typeface="Wingdings" pitchFamily="2" charset="2"/>
              <a:buChar char="v"/>
              <a:defRPr/>
            </a:pPr>
            <a:r>
              <a:rPr lang="en-GB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Future project plans / improvements</a:t>
            </a:r>
            <a:endParaRPr lang="en-GB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508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7C21C9-7C9C-4C95-BE06-301051055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286"/>
            <a:ext cx="9144000" cy="847114"/>
          </a:xfrm>
          <a:ln>
            <a:noFill/>
          </a:ln>
        </p:spPr>
        <p:txBody>
          <a:bodyPr anchor="ctr">
            <a:normAutofit fontScale="90000"/>
          </a:bodyPr>
          <a:lstStyle/>
          <a:p>
            <a:pPr lvl="1">
              <a:defRPr/>
            </a:pPr>
            <a:r>
              <a:rPr lang="hu-HU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hu-HU" sz="6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  <a:r>
              <a:rPr lang="hu-HU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6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</a:t>
            </a:r>
            <a:endParaRPr lang="tr-TR" sz="6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67B72B84-2E81-4645-92BA-59A24301A3AF}"/>
              </a:ext>
            </a:extLst>
          </p:cNvPr>
          <p:cNvCxnSpPr>
            <a:cxnSpLocks/>
          </p:cNvCxnSpPr>
          <p:nvPr/>
        </p:nvCxnSpPr>
        <p:spPr>
          <a:xfrm>
            <a:off x="3167406" y="914400"/>
            <a:ext cx="586347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Kép 5">
            <a:extLst>
              <a:ext uri="{FF2B5EF4-FFF2-40B4-BE49-F238E27FC236}">
                <a16:creationId xmlns:a16="http://schemas.microsoft.com/office/drawing/2014/main" id="{8A26B6F4-E7A0-4C87-B1B5-D9CAD4315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736" y="1623195"/>
            <a:ext cx="648652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60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7C21C9-7C9C-4C95-BE06-301051055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286"/>
            <a:ext cx="9144000" cy="847114"/>
          </a:xfrm>
          <a:ln>
            <a:noFill/>
          </a:ln>
        </p:spPr>
        <p:txBody>
          <a:bodyPr anchor="ctr">
            <a:normAutofit fontScale="90000"/>
          </a:bodyPr>
          <a:lstStyle/>
          <a:p>
            <a:pPr lvl="1">
              <a:defRPr/>
            </a:pPr>
            <a:r>
              <a:rPr lang="hu-HU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  </a:t>
            </a:r>
            <a:r>
              <a:rPr lang="hu-HU" sz="6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r>
              <a:rPr lang="hu-HU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management</a:t>
            </a:r>
            <a:endParaRPr lang="en-GB" sz="6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2C955F0C-2D0A-42E1-9674-A9AFB46D71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14400"/>
            <a:ext cx="9144000" cy="545352"/>
          </a:xfrm>
        </p:spPr>
        <p:txBody>
          <a:bodyPr>
            <a:normAutofit lnSpcReduction="10000"/>
          </a:bodyPr>
          <a:lstStyle/>
          <a:p>
            <a:r>
              <a:rPr lang="hu-HU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Signup</a:t>
            </a:r>
            <a:r>
              <a:rPr lang="hu-HU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/Login/</a:t>
            </a:r>
            <a:r>
              <a:rPr lang="hu-HU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Forgot</a:t>
            </a:r>
            <a:r>
              <a:rPr lang="hu-HU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  <a:endParaRPr lang="en-GB" sz="3600" dirty="0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67B72B84-2E81-4645-92BA-59A24301A3AF}"/>
              </a:ext>
            </a:extLst>
          </p:cNvPr>
          <p:cNvCxnSpPr>
            <a:cxnSpLocks/>
          </p:cNvCxnSpPr>
          <p:nvPr/>
        </p:nvCxnSpPr>
        <p:spPr>
          <a:xfrm>
            <a:off x="3167406" y="914400"/>
            <a:ext cx="586347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lcím 2">
            <a:extLst>
              <a:ext uri="{FF2B5EF4-FFF2-40B4-BE49-F238E27FC236}">
                <a16:creationId xmlns:a16="http://schemas.microsoft.com/office/drawing/2014/main" id="{E0570FEA-9BAE-45BD-BE2E-95F1E84F7C7C}"/>
              </a:ext>
            </a:extLst>
          </p:cNvPr>
          <p:cNvSpPr txBox="1">
            <a:spLocks/>
          </p:cNvSpPr>
          <p:nvPr/>
        </p:nvSpPr>
        <p:spPr>
          <a:xfrm>
            <a:off x="1524000" y="1362625"/>
            <a:ext cx="9144000" cy="3988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221D3E20-7178-4F91-9910-B55F260C2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94" y="1480357"/>
            <a:ext cx="4519260" cy="2317569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E9E8D0C8-EC9B-4FA4-8CBA-76A4CF74E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94" y="3797926"/>
            <a:ext cx="2728000" cy="1508633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94FBA319-5F6F-4669-ABC7-477B32B3D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94" y="5306559"/>
            <a:ext cx="2728000" cy="93506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C9E5CC59-7B38-4079-9345-D3059B5A1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244" y="3954948"/>
            <a:ext cx="3910870" cy="2286680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996525BD-CCA3-405C-9E1F-AAD918045C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5244" y="1480356"/>
            <a:ext cx="3910870" cy="2547257"/>
          </a:xfrm>
          <a:prstGeom prst="rect">
            <a:avLst/>
          </a:prstGeom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D366FAF4-8546-4763-98EB-F2E8822E1C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6114" y="1562069"/>
            <a:ext cx="3029640" cy="2286680"/>
          </a:xfrm>
          <a:prstGeom prst="rect">
            <a:avLst/>
          </a:prstGeom>
        </p:spPr>
      </p:pic>
      <p:pic>
        <p:nvPicPr>
          <p:cNvPr id="25" name="Kép 24">
            <a:extLst>
              <a:ext uri="{FF2B5EF4-FFF2-40B4-BE49-F238E27FC236}">
                <a16:creationId xmlns:a16="http://schemas.microsoft.com/office/drawing/2014/main" id="{D07D643F-DF6A-489E-9A71-051DD4C688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6114" y="4027613"/>
            <a:ext cx="3184648" cy="156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069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7C21C9-7C9C-4C95-BE06-301051055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286"/>
            <a:ext cx="9144000" cy="847114"/>
          </a:xfrm>
          <a:ln>
            <a:noFill/>
          </a:ln>
        </p:spPr>
        <p:txBody>
          <a:bodyPr anchor="ctr">
            <a:normAutofit/>
          </a:bodyPr>
          <a:lstStyle/>
          <a:p>
            <a:pPr lvl="1">
              <a:defRPr/>
            </a:pPr>
            <a:r>
              <a:rPr lang="hu-HU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Products (</a:t>
            </a:r>
            <a:r>
              <a:rPr lang="hu-HU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</a:t>
            </a:r>
            <a:r>
              <a:rPr lang="hu-HU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r>
              <a:rPr lang="hu-HU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hu-HU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guest</a:t>
            </a:r>
            <a:r>
              <a:rPr lang="hu-HU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GB" sz="4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2C955F0C-2D0A-42E1-9674-A9AFB46D71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914400"/>
            <a:ext cx="9144000" cy="545352"/>
          </a:xfrm>
        </p:spPr>
        <p:txBody>
          <a:bodyPr>
            <a:normAutofit lnSpcReduction="10000"/>
          </a:bodyPr>
          <a:lstStyle/>
          <a:p>
            <a:r>
              <a:rPr lang="hu-HU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Cart</a:t>
            </a:r>
            <a:r>
              <a:rPr lang="hu-HU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hu-HU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Wishlist</a:t>
            </a:r>
            <a:endParaRPr lang="en-GB" sz="3600" dirty="0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67B72B84-2E81-4645-92BA-59A24301A3AF}"/>
              </a:ext>
            </a:extLst>
          </p:cNvPr>
          <p:cNvCxnSpPr>
            <a:cxnSpLocks/>
          </p:cNvCxnSpPr>
          <p:nvPr/>
        </p:nvCxnSpPr>
        <p:spPr>
          <a:xfrm>
            <a:off x="3167406" y="914400"/>
            <a:ext cx="586347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lcím 2">
            <a:extLst>
              <a:ext uri="{FF2B5EF4-FFF2-40B4-BE49-F238E27FC236}">
                <a16:creationId xmlns:a16="http://schemas.microsoft.com/office/drawing/2014/main" id="{E0570FEA-9BAE-45BD-BE2E-95F1E84F7C7C}"/>
              </a:ext>
            </a:extLst>
          </p:cNvPr>
          <p:cNvSpPr txBox="1">
            <a:spLocks/>
          </p:cNvSpPr>
          <p:nvPr/>
        </p:nvSpPr>
        <p:spPr>
          <a:xfrm>
            <a:off x="1523999" y="1388606"/>
            <a:ext cx="9144000" cy="3988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68FC1671-DDF6-4B96-9150-0083305B2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09" y="1653364"/>
            <a:ext cx="5635393" cy="4290236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3013A409-1C9D-4D57-AD1F-34196DA12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104" y="1653363"/>
            <a:ext cx="5783785" cy="412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65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7C21C9-7C9C-4C95-BE06-301051055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286"/>
            <a:ext cx="9144000" cy="847114"/>
          </a:xfrm>
          <a:ln>
            <a:noFill/>
          </a:ln>
        </p:spPr>
        <p:txBody>
          <a:bodyPr anchor="ctr">
            <a:normAutofit/>
          </a:bodyPr>
          <a:lstStyle/>
          <a:p>
            <a:r>
              <a:rPr lang="hu-HU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Products (</a:t>
            </a:r>
            <a:r>
              <a:rPr lang="hu-HU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</a:t>
            </a:r>
            <a:r>
              <a:rPr lang="hu-HU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r>
              <a:rPr lang="hu-HU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hu-HU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guest</a:t>
            </a:r>
            <a:r>
              <a:rPr lang="hu-HU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GB" sz="4000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2C955F0C-2D0A-42E1-9674-A9AFB46D71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14645"/>
            <a:ext cx="9144000" cy="545352"/>
          </a:xfrm>
        </p:spPr>
        <p:txBody>
          <a:bodyPr>
            <a:normAutofit lnSpcReduction="10000"/>
          </a:bodyPr>
          <a:lstStyle/>
          <a:p>
            <a:r>
              <a:rPr lang="hu-HU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Details</a:t>
            </a:r>
            <a:r>
              <a:rPr lang="hu-HU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hu-HU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Feedback</a:t>
            </a:r>
            <a:endParaRPr lang="en-GB" sz="3600" dirty="0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67B72B84-2E81-4645-92BA-59A24301A3AF}"/>
              </a:ext>
            </a:extLst>
          </p:cNvPr>
          <p:cNvCxnSpPr>
            <a:cxnSpLocks/>
          </p:cNvCxnSpPr>
          <p:nvPr/>
        </p:nvCxnSpPr>
        <p:spPr>
          <a:xfrm>
            <a:off x="3167406" y="914400"/>
            <a:ext cx="586347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lcím 2">
            <a:extLst>
              <a:ext uri="{FF2B5EF4-FFF2-40B4-BE49-F238E27FC236}">
                <a16:creationId xmlns:a16="http://schemas.microsoft.com/office/drawing/2014/main" id="{E0570FEA-9BAE-45BD-BE2E-95F1E84F7C7C}"/>
              </a:ext>
            </a:extLst>
          </p:cNvPr>
          <p:cNvSpPr txBox="1">
            <a:spLocks/>
          </p:cNvSpPr>
          <p:nvPr/>
        </p:nvSpPr>
        <p:spPr>
          <a:xfrm>
            <a:off x="1524000" y="1362381"/>
            <a:ext cx="9144000" cy="3988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86EA9BF3-EBFD-4E58-84B4-FF79BB23B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27" y="1761269"/>
            <a:ext cx="4417559" cy="2880586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F17B6301-5986-4E74-8248-0CCEEF2FF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910" y="1761269"/>
            <a:ext cx="4348764" cy="2910707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961DE545-049B-443C-A4D3-DCC9EDC1E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652" y="4684794"/>
            <a:ext cx="5427754" cy="205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75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7C21C9-7C9C-4C95-BE06-301051055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286"/>
            <a:ext cx="9144000" cy="847114"/>
          </a:xfrm>
          <a:ln>
            <a:noFill/>
          </a:ln>
        </p:spPr>
        <p:txBody>
          <a:bodyPr anchor="ctr">
            <a:normAutofit fontScale="90000"/>
          </a:bodyPr>
          <a:lstStyle/>
          <a:p>
            <a:pPr lvl="1">
              <a:defRPr/>
            </a:pPr>
            <a:r>
              <a:rPr lang="hu-HU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   </a:t>
            </a:r>
            <a:r>
              <a:rPr lang="hu-HU" sz="4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</a:t>
            </a:r>
            <a:r>
              <a:rPr lang="hu-HU" sz="4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4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  <a:r>
              <a:rPr lang="hu-HU" sz="4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(CRUD)</a:t>
            </a:r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67B72B84-2E81-4645-92BA-59A24301A3AF}"/>
              </a:ext>
            </a:extLst>
          </p:cNvPr>
          <p:cNvCxnSpPr>
            <a:cxnSpLocks/>
          </p:cNvCxnSpPr>
          <p:nvPr/>
        </p:nvCxnSpPr>
        <p:spPr>
          <a:xfrm>
            <a:off x="3167406" y="914400"/>
            <a:ext cx="586347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Kép 5">
            <a:extLst>
              <a:ext uri="{FF2B5EF4-FFF2-40B4-BE49-F238E27FC236}">
                <a16:creationId xmlns:a16="http://schemas.microsoft.com/office/drawing/2014/main" id="{16C3AD0B-49B8-41DA-84E3-BE738BF1A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66" y="1642133"/>
            <a:ext cx="3922022" cy="4406537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E2988EF0-4A11-4B6F-9101-CEA24F702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318" y="1719693"/>
            <a:ext cx="5735638" cy="2125708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F50B7F9D-73B3-427D-A00E-2B2FB7512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417" y="4673734"/>
            <a:ext cx="5875441" cy="111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78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7C21C9-7C9C-4C95-BE06-301051055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286"/>
            <a:ext cx="9144000" cy="847114"/>
          </a:xfrm>
          <a:ln>
            <a:noFill/>
          </a:ln>
        </p:spPr>
        <p:txBody>
          <a:bodyPr anchor="ctr">
            <a:normAutofit fontScale="90000"/>
          </a:bodyPr>
          <a:lstStyle/>
          <a:p>
            <a:r>
              <a:rPr lang="hu-HU" sz="6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Selenium</a:t>
            </a:r>
            <a:endParaRPr lang="en-GB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2C955F0C-2D0A-42E1-9674-A9AFB46D71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2315" y="914400"/>
            <a:ext cx="7948269" cy="545352"/>
          </a:xfrm>
        </p:spPr>
        <p:txBody>
          <a:bodyPr>
            <a:normAutofit lnSpcReduction="10000"/>
          </a:bodyPr>
          <a:lstStyle/>
          <a:p>
            <a:pPr lvl="1">
              <a:defRPr/>
            </a:pPr>
            <a:r>
              <a:rPr lang="hu-HU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Frontend Test</a:t>
            </a:r>
            <a:endParaRPr lang="en-GB" sz="3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67B72B84-2E81-4645-92BA-59A24301A3AF}"/>
              </a:ext>
            </a:extLst>
          </p:cNvPr>
          <p:cNvCxnSpPr>
            <a:cxnSpLocks/>
          </p:cNvCxnSpPr>
          <p:nvPr/>
        </p:nvCxnSpPr>
        <p:spPr>
          <a:xfrm>
            <a:off x="3167406" y="914400"/>
            <a:ext cx="586347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lcím 2">
            <a:extLst>
              <a:ext uri="{FF2B5EF4-FFF2-40B4-BE49-F238E27FC236}">
                <a16:creationId xmlns:a16="http://schemas.microsoft.com/office/drawing/2014/main" id="{E0570FEA-9BAE-45BD-BE2E-95F1E84F7C7C}"/>
              </a:ext>
            </a:extLst>
          </p:cNvPr>
          <p:cNvSpPr txBox="1">
            <a:spLocks/>
          </p:cNvSpPr>
          <p:nvPr/>
        </p:nvSpPr>
        <p:spPr>
          <a:xfrm>
            <a:off x="1523998" y="1401840"/>
            <a:ext cx="9144000" cy="3988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C5768CE-15E2-4637-BE55-5E8F1D25D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5" y="1947191"/>
            <a:ext cx="11096625" cy="1714500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75033DB7-D09B-4A88-9DA5-FFB939C18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1648" y="1084762"/>
            <a:ext cx="25527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81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</TotalTime>
  <Words>512</Words>
  <Application>Microsoft Office PowerPoint</Application>
  <PresentationFormat>Szélesvásznú</PresentationFormat>
  <Paragraphs>133</Paragraphs>
  <Slides>35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Wingdings</vt:lpstr>
      <vt:lpstr>Office-téma</vt:lpstr>
      <vt:lpstr>   </vt:lpstr>
      <vt:lpstr>   </vt:lpstr>
      <vt:lpstr>Frontend</vt:lpstr>
      <vt:lpstr>  Core components</vt:lpstr>
      <vt:lpstr>     User management</vt:lpstr>
      <vt:lpstr> Products (registered user/guest)</vt:lpstr>
      <vt:lpstr>Products (registered user/guest)</vt:lpstr>
      <vt:lpstr>      Admin page (CRUD)</vt:lpstr>
      <vt:lpstr>Selenium</vt:lpstr>
      <vt:lpstr>Backend</vt:lpstr>
      <vt:lpstr>Backend showcase</vt:lpstr>
      <vt:lpstr>Backend showcase</vt:lpstr>
      <vt:lpstr>Backend showcase</vt:lpstr>
      <vt:lpstr>Backend showcase</vt:lpstr>
      <vt:lpstr>Backend showcase</vt:lpstr>
      <vt:lpstr>Backend showcase</vt:lpstr>
      <vt:lpstr>Backend showcase</vt:lpstr>
      <vt:lpstr>Backend showcase</vt:lpstr>
      <vt:lpstr>Backend showcase</vt:lpstr>
      <vt:lpstr>Backend showcase</vt:lpstr>
      <vt:lpstr>Backend showcase</vt:lpstr>
      <vt:lpstr>Backend showcase</vt:lpstr>
      <vt:lpstr>Backend showcase</vt:lpstr>
      <vt:lpstr>Backend showcase</vt:lpstr>
      <vt:lpstr>Backend showcase</vt:lpstr>
      <vt:lpstr>Backend showcase</vt:lpstr>
      <vt:lpstr>Backend showcase</vt:lpstr>
      <vt:lpstr>Backend showcase</vt:lpstr>
      <vt:lpstr>Android App</vt:lpstr>
      <vt:lpstr>Android App showcase</vt:lpstr>
      <vt:lpstr>Android App showcase</vt:lpstr>
      <vt:lpstr>Android App showcase</vt:lpstr>
      <vt:lpstr>Android App showcase</vt:lpstr>
      <vt:lpstr>Android App showcase</vt:lpstr>
      <vt:lpstr>Android App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Backend</dc:title>
  <dc:creator>aly@sulid.hu</dc:creator>
  <cp:lastModifiedBy>aly@sulid.hu</cp:lastModifiedBy>
  <cp:revision>64</cp:revision>
  <dcterms:created xsi:type="dcterms:W3CDTF">2022-04-26T22:32:32Z</dcterms:created>
  <dcterms:modified xsi:type="dcterms:W3CDTF">2022-04-29T10:06:00Z</dcterms:modified>
</cp:coreProperties>
</file>